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5"/>
  </p:notesMasterIdLst>
  <p:handoutMasterIdLst>
    <p:handoutMasterId r:id="rId16"/>
  </p:handoutMasterIdLst>
  <p:sldIdLst>
    <p:sldId id="654" r:id="rId2"/>
    <p:sldId id="1503" r:id="rId3"/>
    <p:sldId id="1504" r:id="rId4"/>
    <p:sldId id="1505" r:id="rId5"/>
    <p:sldId id="1506" r:id="rId6"/>
    <p:sldId id="634" r:id="rId7"/>
    <p:sldId id="1507" r:id="rId8"/>
    <p:sldId id="1508" r:id="rId9"/>
    <p:sldId id="1510" r:id="rId10"/>
    <p:sldId id="1511" r:id="rId11"/>
    <p:sldId id="1512" r:id="rId12"/>
    <p:sldId id="756" r:id="rId13"/>
    <p:sldId id="1487"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D3D86"/>
    <a:srgbClr val="CBECFD"/>
    <a:srgbClr val="FEC70A"/>
    <a:srgbClr val="BBDC7A"/>
    <a:srgbClr val="51C3F9"/>
    <a:srgbClr val="7030A0"/>
    <a:srgbClr val="E4D2F2"/>
    <a:srgbClr val="FA8300"/>
    <a:srgbClr val="FFF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12" autoAdjust="0"/>
    <p:restoredTop sz="71283" autoAdjust="0"/>
  </p:normalViewPr>
  <p:slideViewPr>
    <p:cSldViewPr snapToGrid="0">
      <p:cViewPr varScale="1">
        <p:scale>
          <a:sx n="46" d="100"/>
          <a:sy n="46" d="100"/>
        </p:scale>
        <p:origin x="701" y="40"/>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1576BEB-EE60-4DBC-89D2-754B757CD6E7}" type="datetimeFigureOut">
              <a:rPr lang="en-US" smtClean="0"/>
              <a:t>3/19/2024</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74CE229-B20A-4164-A8E2-E3E534164474}" type="slidenum">
              <a:rPr lang="en-US" smtClean="0"/>
              <a:t>‹N°›</a:t>
            </a:fld>
            <a:endParaRPr lang="en-US"/>
          </a:p>
        </p:txBody>
      </p:sp>
    </p:spTree>
    <p:extLst>
      <p:ext uri="{BB962C8B-B14F-4D97-AF65-F5344CB8AC3E}">
        <p14:creationId xmlns:p14="http://schemas.microsoft.com/office/powerpoint/2010/main" val="13531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396D8DA-7125-4CA3-828C-7DD38985E502}" type="datetimeFigureOut">
              <a:rPr lang="en-US" smtClean="0"/>
              <a:t>3/19/2024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8AB5DC-3C00-4937-9CE4-4DA4D5B61534}" type="slidenum">
              <a:rPr lang="en-US" smtClean="0"/>
              <a:t>‹N°›</a:t>
            </a:fld>
            <a:endParaRPr lang="en-US"/>
          </a:p>
        </p:txBody>
      </p:sp>
    </p:spTree>
    <p:extLst>
      <p:ext uri="{BB962C8B-B14F-4D97-AF65-F5344CB8AC3E}">
        <p14:creationId xmlns:p14="http://schemas.microsoft.com/office/powerpoint/2010/main" val="239908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iv-grenoble-alpes.fr/formation/enrichir-son-parcours/realiser-une-annee-ou-un-semestre-de-cesure/convention-dans-le-cadre-d-une-annee-de-cesure-81438.kjsp?RH=157201516177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a:t>
            </a:fld>
            <a:endParaRPr lang="en-US"/>
          </a:p>
        </p:txBody>
      </p:sp>
    </p:spTree>
    <p:extLst>
      <p:ext uri="{BB962C8B-B14F-4D97-AF65-F5344CB8AC3E}">
        <p14:creationId xmlns:p14="http://schemas.microsoft.com/office/powerpoint/2010/main" val="257389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10</a:t>
            </a:fld>
            <a:endParaRPr lang="en-US"/>
          </a:p>
        </p:txBody>
      </p:sp>
    </p:spTree>
    <p:extLst>
      <p:ext uri="{BB962C8B-B14F-4D97-AF65-F5344CB8AC3E}">
        <p14:creationId xmlns:p14="http://schemas.microsoft.com/office/powerpoint/2010/main" val="51032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MF</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AB5DC-3C00-4937-9CE4-4DA4D5B61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53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12</a:t>
            </a:fld>
            <a:endParaRPr lang="en-US"/>
          </a:p>
        </p:txBody>
      </p:sp>
    </p:spTree>
    <p:extLst>
      <p:ext uri="{BB962C8B-B14F-4D97-AF65-F5344CB8AC3E}">
        <p14:creationId xmlns:p14="http://schemas.microsoft.com/office/powerpoint/2010/main" val="1394103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13</a:t>
            </a:fld>
            <a:endParaRPr lang="en-US"/>
          </a:p>
        </p:txBody>
      </p:sp>
    </p:spTree>
    <p:extLst>
      <p:ext uri="{BB962C8B-B14F-4D97-AF65-F5344CB8AC3E}">
        <p14:creationId xmlns:p14="http://schemas.microsoft.com/office/powerpoint/2010/main" val="364315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i="0" u="none" strike="noStrik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a:t>
            </a:fld>
            <a:endParaRPr lang="en-US"/>
          </a:p>
        </p:txBody>
      </p:sp>
    </p:spTree>
    <p:extLst>
      <p:ext uri="{BB962C8B-B14F-4D97-AF65-F5344CB8AC3E}">
        <p14:creationId xmlns:p14="http://schemas.microsoft.com/office/powerpoint/2010/main" val="49819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1" baseline="0" dirty="0"/>
          </a:p>
          <a:p>
            <a:endParaRPr lang="fr-FR" sz="1200" b="1" baseline="0" dirty="0"/>
          </a:p>
          <a:p>
            <a:endParaRPr lang="fr-FR" sz="1200" b="1" baseline="0" dirty="0"/>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3</a:t>
            </a:fld>
            <a:endParaRPr lang="en-US"/>
          </a:p>
        </p:txBody>
      </p:sp>
    </p:spTree>
    <p:extLst>
      <p:ext uri="{BB962C8B-B14F-4D97-AF65-F5344CB8AC3E}">
        <p14:creationId xmlns:p14="http://schemas.microsoft.com/office/powerpoint/2010/main" val="67340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baseline="0" dirty="0"/>
              <a:t>La période de césure ne peut se substituer aux modalités d'acquisition des compétences prévues dans le</a:t>
            </a:r>
          </a:p>
          <a:p>
            <a:r>
              <a:rPr lang="fr-FR" sz="1200" b="1" baseline="0" dirty="0"/>
              <a:t>cadre de la formation, telles que le projet de fin d'études, les stages en milieu professionnel ou</a:t>
            </a:r>
          </a:p>
          <a:p>
            <a:r>
              <a:rPr lang="fr-FR" sz="1200" b="1" baseline="0" dirty="0"/>
              <a:t>l'enseignement en langue étrangère</a:t>
            </a:r>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4</a:t>
            </a:fld>
            <a:endParaRPr lang="en-US"/>
          </a:p>
        </p:txBody>
      </p:sp>
    </p:spTree>
    <p:extLst>
      <p:ext uri="{BB962C8B-B14F-4D97-AF65-F5344CB8AC3E}">
        <p14:creationId xmlns:p14="http://schemas.microsoft.com/office/powerpoint/2010/main" val="44206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5</a:t>
            </a:fld>
            <a:endParaRPr lang="en-US"/>
          </a:p>
        </p:txBody>
      </p:sp>
    </p:spTree>
    <p:extLst>
      <p:ext uri="{BB962C8B-B14F-4D97-AF65-F5344CB8AC3E}">
        <p14:creationId xmlns:p14="http://schemas.microsoft.com/office/powerpoint/2010/main" val="184987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AB5DC-3C00-4937-9CE4-4DA4D5B61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68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AB5DC-3C00-4937-9CE4-4DA4D5B61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48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AB5DC-3C00-4937-9CE4-4DA4D5B61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1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1" kern="1200" dirty="0">
                <a:solidFill>
                  <a:schemeClr val="tx1"/>
                </a:solidFill>
                <a:effectLst/>
                <a:latin typeface="+mn-lt"/>
                <a:ea typeface="+mn-ea"/>
                <a:cs typeface="+mn-cs"/>
              </a:rPr>
              <a:t>ATTENTION à l’UGA &gt; Calendrier non harmonisé EX pharma le 2 mai d’autre avant le début des cours… la majorité en juin (pour une année)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1" kern="1200" dirty="0">
                <a:solidFill>
                  <a:schemeClr val="tx1"/>
                </a:solidFill>
                <a:effectLst/>
                <a:latin typeface="+mn-lt"/>
                <a:ea typeface="+mn-ea"/>
                <a:cs typeface="+mn-cs"/>
              </a:rPr>
              <a:t>Pour semestre pairs &gt; ex LLASIC &gt; avant le 1O octobre</a:t>
            </a:r>
          </a:p>
          <a:p>
            <a:pPr marL="0" indent="0">
              <a:buFont typeface="Wingdings" panose="05000000000000000000" pitchFamily="2" charset="2"/>
              <a:buNone/>
            </a:pPr>
            <a:endParaRPr lang="fr-FR" sz="1200" dirty="0"/>
          </a:p>
          <a:p>
            <a:pPr marL="0" indent="0">
              <a:buFont typeface="Wingdings" panose="05000000000000000000" pitchFamily="2" charset="2"/>
              <a:buNone/>
            </a:pPr>
            <a:endParaRPr lang="fr-FR" sz="1200" dirty="0"/>
          </a:p>
          <a:p>
            <a:pPr marL="0" indent="0">
              <a:buFont typeface="Wingdings" panose="05000000000000000000" pitchFamily="2" charset="2"/>
              <a:buNone/>
            </a:pPr>
            <a:endParaRPr lang="fr-FR" sz="1200" dirty="0"/>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Eligibilité de la demande</a:t>
            </a:r>
            <a:r>
              <a:rPr lang="fr-FR" sz="1200" kern="1200" dirty="0">
                <a:solidFill>
                  <a:schemeClr val="tx1"/>
                </a:solidFill>
                <a:effectLst/>
                <a:latin typeface="+mn-lt"/>
                <a:ea typeface="+mn-ea"/>
                <a:cs typeface="+mn-cs"/>
              </a:rPr>
              <a:t> : Ce qui compte c’est la qualité du projet </a:t>
            </a:r>
            <a:r>
              <a:rPr lang="fr-FR" sz="1200" kern="1200" dirty="0">
                <a:solidFill>
                  <a:schemeClr val="tx1"/>
                </a:solidFill>
                <a:effectLst/>
                <a:latin typeface="+mn-lt"/>
                <a:ea typeface="+mn-ea"/>
                <a:cs typeface="+mn-cs"/>
                <a:sym typeface="Wingdings" panose="05000000000000000000" pitchFamily="2" charset="2"/>
              </a:rPr>
              <a:t></a:t>
            </a:r>
            <a:r>
              <a:rPr lang="fr-FR" sz="1200" kern="1200" dirty="0">
                <a:solidFill>
                  <a:schemeClr val="tx1"/>
                </a:solidFill>
                <a:effectLst/>
                <a:latin typeface="+mn-lt"/>
                <a:ea typeface="+mn-ea"/>
                <a:cs typeface="+mn-cs"/>
              </a:rPr>
              <a:t> La demande doit détailler la nature, les modalités de mise en œuvre et les objectifs du projet de la césure </a:t>
            </a:r>
          </a:p>
          <a:p>
            <a:r>
              <a:rPr lang="fr-FR" sz="1200" kern="1200" dirty="0">
                <a:solidFill>
                  <a:schemeClr val="tx1"/>
                </a:solidFill>
                <a:effectLst/>
                <a:latin typeface="+mn-lt"/>
                <a:ea typeface="+mn-ea"/>
                <a:cs typeface="+mn-cs"/>
              </a:rPr>
              <a:t>Une césure est acceptée MEME en l’absence de justificatif (contrat, statut bénévole…etc.). </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CALENDRIER : Dans tous les cas, les demandes de césure doivent être réalisées avant le début des enseignements.</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ATTENTION à l’UGA &gt; Calendrier non harmonisé</a:t>
            </a:r>
          </a:p>
          <a:p>
            <a:r>
              <a:rPr lang="fr-FR" sz="1200" kern="1200" dirty="0">
                <a:solidFill>
                  <a:schemeClr val="tx1"/>
                </a:solidFill>
                <a:effectLst/>
                <a:latin typeface="+mn-lt"/>
                <a:ea typeface="+mn-ea"/>
                <a:cs typeface="+mn-cs"/>
              </a:rPr>
              <a:t>EX : Médicine entre L3-M1-M2 &gt; 2 mai</a:t>
            </a:r>
          </a:p>
          <a:p>
            <a:r>
              <a:rPr lang="fr-FR" sz="1200" kern="1200" dirty="0">
                <a:solidFill>
                  <a:schemeClr val="tx1"/>
                </a:solidFill>
                <a:effectLst/>
                <a:latin typeface="+mn-lt"/>
                <a:ea typeface="+mn-ea"/>
                <a:cs typeface="+mn-cs"/>
              </a:rPr>
              <a:t>LE LLASIC &gt; suivent E-candidat</a:t>
            </a:r>
          </a:p>
          <a:p>
            <a:r>
              <a:rPr lang="fr-FR" sz="1200" kern="1200" dirty="0">
                <a:solidFill>
                  <a:schemeClr val="tx1"/>
                </a:solidFill>
                <a:effectLst/>
                <a:latin typeface="+mn-lt"/>
                <a:ea typeface="+mn-ea"/>
                <a:cs typeface="+mn-cs"/>
              </a:rPr>
              <a:t>Droit 9 juin	ARSH 15 juin</a:t>
            </a:r>
          </a:p>
          <a:p>
            <a:r>
              <a:rPr lang="fr-FR" sz="1200" kern="1200" dirty="0">
                <a:solidFill>
                  <a:schemeClr val="tx1"/>
                </a:solidFill>
                <a:effectLst/>
                <a:latin typeface="+mn-lt"/>
                <a:ea typeface="+mn-ea"/>
                <a:cs typeface="+mn-cs"/>
              </a:rPr>
              <a:t>Insep &gt; 28 juin</a:t>
            </a:r>
          </a:p>
          <a:p>
            <a:r>
              <a:rPr lang="fr-FR" sz="1200" kern="1200" dirty="0">
                <a:solidFill>
                  <a:schemeClr val="tx1"/>
                </a:solidFill>
                <a:effectLst/>
                <a:latin typeface="+mn-lt"/>
                <a:ea typeface="+mn-ea"/>
                <a:cs typeface="+mn-cs"/>
              </a:rPr>
              <a:t>IUT &gt; 3 semaines avant le début des cours (attention anticiper l’interruption pédago…)</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 projet de césure est soumis à l'approbation du Président de l’université et par délégation au directeur</a:t>
            </a:r>
            <a:br>
              <a:rPr lang="fr-FR" dirty="0"/>
            </a:br>
            <a:r>
              <a:rPr lang="fr-FR" sz="1200" kern="1200" dirty="0">
                <a:solidFill>
                  <a:schemeClr val="tx1"/>
                </a:solidFill>
                <a:effectLst/>
                <a:latin typeface="+mn-lt"/>
                <a:ea typeface="+mn-ea"/>
                <a:cs typeface="+mn-cs"/>
              </a:rPr>
              <a:t>de composante.</a:t>
            </a:r>
            <a:br>
              <a:rPr lang="fr-FR" dirty="0"/>
            </a:br>
            <a:r>
              <a:rPr lang="fr-FR" sz="1200" kern="1200" dirty="0">
                <a:solidFill>
                  <a:schemeClr val="tx1"/>
                </a:solidFill>
                <a:effectLst/>
                <a:latin typeface="+mn-lt"/>
                <a:ea typeface="+mn-ea"/>
                <a:cs typeface="+mn-cs"/>
              </a:rPr>
              <a:t>➢ L’étudiant qui sollicite une césure doit remplir le formulaire de demande de césure.</a:t>
            </a:r>
            <a:br>
              <a:rPr lang="fr-FR" dirty="0"/>
            </a:br>
            <a:r>
              <a:rPr lang="fr-FR" sz="1200" kern="1200" dirty="0">
                <a:solidFill>
                  <a:schemeClr val="tx1"/>
                </a:solidFill>
                <a:effectLst/>
                <a:latin typeface="+mn-lt"/>
                <a:ea typeface="+mn-ea"/>
                <a:cs typeface="+mn-cs"/>
              </a:rPr>
              <a:t>➢ La demande doit être déposée auprès du service scolarité de la formation intégrée à l’issue de la</a:t>
            </a:r>
            <a:br>
              <a:rPr lang="fr-FR" dirty="0"/>
            </a:br>
            <a:r>
              <a:rPr lang="fr-FR" sz="1200" kern="1200" dirty="0">
                <a:solidFill>
                  <a:schemeClr val="tx1"/>
                </a:solidFill>
                <a:effectLst/>
                <a:latin typeface="+mn-lt"/>
                <a:ea typeface="+mn-ea"/>
                <a:cs typeface="+mn-cs"/>
              </a:rPr>
              <a:t>césure, selon le calendrier défini par chaque composante (en tenant compte du calendrier de la</a:t>
            </a:r>
            <a:br>
              <a:rPr lang="fr-FR" dirty="0"/>
            </a:br>
            <a:r>
              <a:rPr lang="fr-FR" sz="1200" kern="1200" dirty="0">
                <a:solidFill>
                  <a:schemeClr val="tx1"/>
                </a:solidFill>
                <a:effectLst/>
                <a:latin typeface="+mn-lt"/>
                <a:ea typeface="+mn-ea"/>
                <a:cs typeface="+mn-cs"/>
              </a:rPr>
              <a:t>procédure nationale de préinscription </a:t>
            </a:r>
            <a:r>
              <a:rPr lang="fr-FR" sz="1200" kern="1200" dirty="0" err="1">
                <a:solidFill>
                  <a:schemeClr val="tx1"/>
                </a:solidFill>
                <a:effectLst/>
                <a:latin typeface="+mn-lt"/>
                <a:ea typeface="+mn-ea"/>
                <a:cs typeface="+mn-cs"/>
              </a:rPr>
              <a:t>Parcoursup</a:t>
            </a:r>
            <a:r>
              <a:rPr lang="fr-FR" sz="1200" kern="1200" dirty="0">
                <a:solidFill>
                  <a:schemeClr val="tx1"/>
                </a:solidFill>
                <a:effectLst/>
                <a:latin typeface="+mn-lt"/>
                <a:ea typeface="+mn-ea"/>
                <a:cs typeface="+mn-cs"/>
              </a:rPr>
              <a:t> (cf. article D.611-17).</a:t>
            </a:r>
            <a:br>
              <a:rPr lang="fr-FR" dirty="0"/>
            </a:br>
            <a:r>
              <a:rPr lang="fr-FR" sz="1200" kern="1200" dirty="0">
                <a:solidFill>
                  <a:schemeClr val="tx1"/>
                </a:solidFill>
                <a:effectLst/>
                <a:latin typeface="+mn-lt"/>
                <a:ea typeface="+mn-ea"/>
                <a:cs typeface="+mn-cs"/>
              </a:rPr>
              <a:t>➢ Un accusé de réception de sa demande lui sera remis.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Pièces à joindre à toute demande de césure :</a:t>
            </a:r>
            <a:br>
              <a:rPr lang="fr-FR" dirty="0"/>
            </a:br>
            <a:r>
              <a:rPr lang="fr-FR" sz="1200" kern="1200" dirty="0">
                <a:solidFill>
                  <a:schemeClr val="tx1"/>
                </a:solidFill>
                <a:effectLst/>
                <a:latin typeface="+mn-lt"/>
                <a:ea typeface="+mn-ea"/>
                <a:cs typeface="+mn-cs"/>
              </a:rPr>
              <a:t>o Lettre de motivation détaillant la nature, les modalités de mise en œuvre et les objectifs du</a:t>
            </a:r>
            <a:br>
              <a:rPr lang="fr-FR" dirty="0"/>
            </a:br>
            <a:r>
              <a:rPr lang="fr-FR" sz="1200" kern="1200" dirty="0">
                <a:solidFill>
                  <a:schemeClr val="tx1"/>
                </a:solidFill>
                <a:effectLst/>
                <a:latin typeface="+mn-lt"/>
                <a:ea typeface="+mn-ea"/>
                <a:cs typeface="+mn-cs"/>
              </a:rPr>
              <a:t>projet de la césure</a:t>
            </a:r>
            <a:br>
              <a:rPr lang="fr-FR" dirty="0"/>
            </a:br>
            <a:r>
              <a:rPr lang="fr-FR" sz="1200" kern="1200" dirty="0">
                <a:solidFill>
                  <a:schemeClr val="tx1"/>
                </a:solidFill>
                <a:effectLst/>
                <a:latin typeface="+mn-lt"/>
                <a:ea typeface="+mn-ea"/>
                <a:cs typeface="+mn-cs"/>
              </a:rPr>
              <a:t>o Relevés de notes de l’année en cours (pour les étudiants extérieurs)</a:t>
            </a:r>
            <a:br>
              <a:rPr lang="fr-FR" dirty="0"/>
            </a:br>
            <a:r>
              <a:rPr lang="fr-FR" sz="1200" kern="1200" dirty="0">
                <a:solidFill>
                  <a:schemeClr val="tx1"/>
                </a:solidFill>
                <a:effectLst/>
                <a:latin typeface="+mn-lt"/>
                <a:ea typeface="+mn-ea"/>
                <a:cs typeface="+mn-cs"/>
              </a:rPr>
              <a:t>o Tout document permettant de préciser le projet, le cas échéant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Rappel « Silence Vaut Acceptation » : les réponses aux demandes de césure doivent intervenir dans les 2</a:t>
            </a:r>
            <a:br>
              <a:rPr lang="fr-FR" dirty="0"/>
            </a:br>
            <a:r>
              <a:rPr lang="fr-FR" sz="1200" kern="1200" dirty="0">
                <a:solidFill>
                  <a:schemeClr val="tx1"/>
                </a:solidFill>
                <a:effectLst/>
                <a:latin typeface="+mn-lt"/>
                <a:ea typeface="+mn-ea"/>
                <a:cs typeface="+mn-cs"/>
              </a:rPr>
              <a:t>mois suivant la demande. A défaut, la décision sera réputée favorable.</a:t>
            </a:r>
            <a:br>
              <a:rPr lang="fr-FR" dirty="0"/>
            </a:br>
            <a:r>
              <a:rPr lang="fr-FR" sz="1200" kern="1200" dirty="0">
                <a:solidFill>
                  <a:schemeClr val="tx1"/>
                </a:solidFill>
                <a:effectLst/>
                <a:latin typeface="+mn-lt"/>
                <a:ea typeface="+mn-ea"/>
                <a:cs typeface="+mn-cs"/>
              </a:rPr>
              <a:t> Aucune demande de césure ne sera prise en compte si elle est présentée après le début des</a:t>
            </a:r>
            <a:br>
              <a:rPr lang="fr-FR" dirty="0"/>
            </a:br>
            <a:r>
              <a:rPr lang="fr-FR" sz="1200" kern="1200" dirty="0">
                <a:solidFill>
                  <a:schemeClr val="tx1"/>
                </a:solidFill>
                <a:effectLst/>
                <a:latin typeface="+mn-lt"/>
                <a:ea typeface="+mn-ea"/>
                <a:cs typeface="+mn-cs"/>
              </a:rPr>
              <a:t>enseignements.</a:t>
            </a:r>
            <a:br>
              <a:rPr lang="fr-FR" dirty="0"/>
            </a:br>
            <a:endParaRPr lang="fr-FR" dirty="0"/>
          </a:p>
          <a:p>
            <a:r>
              <a:rPr lang="fr-FR" dirty="0">
                <a:hlinkClick r:id="rId3" tooltip="Convention de césure"/>
              </a:rPr>
              <a:t>Convention de césure</a:t>
            </a:r>
            <a:r>
              <a:rPr lang="fr-FR" dirty="0"/>
              <a:t>. Ce contrat mentionne :</a:t>
            </a:r>
          </a:p>
          <a:p>
            <a:pPr marL="171450" indent="-171450">
              <a:buFont typeface="Wingdings" panose="05000000000000000000" pitchFamily="2" charset="2"/>
              <a:buChar char="Ø"/>
            </a:pPr>
            <a:r>
              <a:rPr lang="fr-FR" dirty="0"/>
              <a:t>les modalités de votre réintégration au sein de la formation dans le semestre ou l'année suivant votre césure &gt; </a:t>
            </a:r>
            <a:r>
              <a:rPr lang="fr-FR" b="1" dirty="0"/>
              <a:t>Votre place est gardée pour la rentrée suivante </a:t>
            </a:r>
            <a:r>
              <a:rPr lang="fr-FR" dirty="0"/>
              <a:t>! </a:t>
            </a:r>
          </a:p>
          <a:p>
            <a:pPr marL="171450" indent="-171450">
              <a:buFont typeface="Wingdings" panose="05000000000000000000" pitchFamily="2" charset="2"/>
              <a:buChar char="Ø"/>
            </a:pPr>
            <a:endParaRPr lang="fr-FR" dirty="0"/>
          </a:p>
          <a:p>
            <a:pPr marL="0" indent="0">
              <a:buFont typeface="Wingdings" panose="05000000000000000000" pitchFamily="2" charset="2"/>
              <a:buNone/>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588AB5DC-3C00-4937-9CE4-4DA4D5B61534}" type="slidenum">
              <a:rPr lang="en-US" smtClean="0"/>
              <a:t>9</a:t>
            </a:fld>
            <a:endParaRPr lang="en-US"/>
          </a:p>
        </p:txBody>
      </p:sp>
    </p:spTree>
    <p:extLst>
      <p:ext uri="{BB962C8B-B14F-4D97-AF65-F5344CB8AC3E}">
        <p14:creationId xmlns:p14="http://schemas.microsoft.com/office/powerpoint/2010/main" val="3841081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0772BA"/>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tx1"/>
          </a:solidFill>
        </p:spPr>
        <p:txBody>
          <a:bodyPr>
            <a:normAutofit/>
          </a:bodyPr>
          <a:lstStyle>
            <a:lvl1pPr marL="0" indent="0">
              <a:buNone/>
              <a:defRPr sz="1500"/>
            </a:lvl1pPr>
          </a:lstStyle>
          <a:p>
            <a:endParaRPr lang="en-US"/>
          </a:p>
        </p:txBody>
      </p:sp>
      <p:pic>
        <p:nvPicPr>
          <p:cNvPr id="3" name="Image 2">
            <a:extLst>
              <a:ext uri="{FF2B5EF4-FFF2-40B4-BE49-F238E27FC236}">
                <a16:creationId xmlns:a16="http://schemas.microsoft.com/office/drawing/2014/main" id="{2EAA1AD9-D799-A04E-8EBC-E9E2A6592FD0}"/>
              </a:ext>
            </a:extLst>
          </p:cNvPr>
          <p:cNvPicPr>
            <a:picLocks noChangeAspect="1"/>
          </p:cNvPicPr>
          <p:nvPr userDrawn="1"/>
        </p:nvPicPr>
        <p:blipFill>
          <a:blip r:embed="rId2"/>
          <a:stretch>
            <a:fillRect/>
          </a:stretch>
        </p:blipFill>
        <p:spPr>
          <a:xfrm>
            <a:off x="9852499" y="1233352"/>
            <a:ext cx="1511368" cy="951602"/>
          </a:xfrm>
          <a:prstGeom prst="rect">
            <a:avLst/>
          </a:prstGeom>
        </p:spPr>
      </p:pic>
    </p:spTree>
    <p:extLst>
      <p:ext uri="{BB962C8B-B14F-4D97-AF65-F5344CB8AC3E}">
        <p14:creationId xmlns:p14="http://schemas.microsoft.com/office/powerpoint/2010/main" val="7053800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6D30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6" name="Titre 15"/>
          <p:cNvSpPr>
            <a:spLocks noGrp="1"/>
          </p:cNvSpPr>
          <p:nvPr>
            <p:ph type="title" hasCustomPrompt="1"/>
          </p:nvPr>
        </p:nvSpPr>
        <p:spPr>
          <a:xfrm>
            <a:off x="838200" y="1388398"/>
            <a:ext cx="8712200" cy="1101306"/>
          </a:xfrm>
          <a:prstGeom prst="rect">
            <a:avLst/>
          </a:prstGeom>
        </p:spPr>
        <p:txBody>
          <a:bodyPr/>
          <a:lstStyle>
            <a:lvl1pPr algn="r">
              <a:defRPr sz="3500" b="1" baseline="0">
                <a:solidFill>
                  <a:srgbClr val="6D3097"/>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7" name="Image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20010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6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3DA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4" name="Titre 15"/>
          <p:cNvSpPr>
            <a:spLocks noGrp="1"/>
          </p:cNvSpPr>
          <p:nvPr>
            <p:ph type="title" hasCustomPrompt="1"/>
          </p:nvPr>
        </p:nvSpPr>
        <p:spPr>
          <a:xfrm>
            <a:off x="838200" y="1388398"/>
            <a:ext cx="8712200" cy="1101306"/>
          </a:xfrm>
          <a:prstGeom prst="rect">
            <a:avLst/>
          </a:prstGeom>
        </p:spPr>
        <p:txBody>
          <a:bodyPr/>
          <a:lstStyle>
            <a:lvl1pPr algn="r">
              <a:defRPr sz="3500" b="1">
                <a:solidFill>
                  <a:srgbClr val="3DAD6F"/>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6" name="Imag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1766940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7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70A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4" name="Titre 15"/>
          <p:cNvSpPr>
            <a:spLocks noGrp="1"/>
          </p:cNvSpPr>
          <p:nvPr>
            <p:ph type="title" hasCustomPrompt="1"/>
          </p:nvPr>
        </p:nvSpPr>
        <p:spPr>
          <a:xfrm>
            <a:off x="838200" y="1388398"/>
            <a:ext cx="8712200" cy="1101306"/>
          </a:xfrm>
          <a:prstGeom prst="rect">
            <a:avLst/>
          </a:prstGeom>
        </p:spPr>
        <p:txBody>
          <a:bodyPr/>
          <a:lstStyle>
            <a:lvl1pPr algn="r">
              <a:defRPr sz="3500" b="1">
                <a:solidFill>
                  <a:srgbClr val="70A012"/>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6" name="Imag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150363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8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6" name="Titre 15"/>
          <p:cNvSpPr>
            <a:spLocks noGrp="1"/>
          </p:cNvSpPr>
          <p:nvPr>
            <p:ph type="title" hasCustomPrompt="1"/>
          </p:nvPr>
        </p:nvSpPr>
        <p:spPr>
          <a:xfrm>
            <a:off x="838200" y="1388398"/>
            <a:ext cx="8712200" cy="1101306"/>
          </a:xfrm>
          <a:prstGeom prst="rect">
            <a:avLst/>
          </a:prstGeom>
        </p:spPr>
        <p:txBody>
          <a:bodyPr/>
          <a:lstStyle>
            <a:lvl1pPr algn="r">
              <a:defRPr sz="3500" b="1" baseline="0">
                <a:solidFill>
                  <a:srgbClr val="0672BA"/>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7" name="Image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196500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9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158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6" name="Titre 15"/>
          <p:cNvSpPr>
            <a:spLocks noGrp="1"/>
          </p:cNvSpPr>
          <p:nvPr>
            <p:ph type="title" hasCustomPrompt="1"/>
          </p:nvPr>
        </p:nvSpPr>
        <p:spPr>
          <a:xfrm>
            <a:off x="838200" y="1388398"/>
            <a:ext cx="8712200" cy="1101306"/>
          </a:xfrm>
          <a:prstGeom prst="rect">
            <a:avLst/>
          </a:prstGeom>
        </p:spPr>
        <p:txBody>
          <a:bodyPr/>
          <a:lstStyle>
            <a:lvl1pPr algn="r">
              <a:defRPr sz="3500" b="1" baseline="0">
                <a:solidFill>
                  <a:srgbClr val="0672BA"/>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7" name="Image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27879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1D9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6" name="Titre 15"/>
          <p:cNvSpPr>
            <a:spLocks noGrp="1"/>
          </p:cNvSpPr>
          <p:nvPr>
            <p:ph type="title" hasCustomPrompt="1"/>
          </p:nvPr>
        </p:nvSpPr>
        <p:spPr>
          <a:xfrm>
            <a:off x="838200" y="1388398"/>
            <a:ext cx="8712200" cy="1101306"/>
          </a:xfrm>
          <a:prstGeom prst="rect">
            <a:avLst/>
          </a:prstGeom>
        </p:spPr>
        <p:txBody>
          <a:bodyPr/>
          <a:lstStyle>
            <a:lvl1pPr algn="r">
              <a:defRPr sz="3500" b="1" baseline="0">
                <a:solidFill>
                  <a:srgbClr val="0672BA"/>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7" name="Image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202039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extLst>
      <p:ext uri="{BB962C8B-B14F-4D97-AF65-F5344CB8AC3E}">
        <p14:creationId xmlns:p14="http://schemas.microsoft.com/office/powerpoint/2010/main" val="201363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7_Custom Layou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72642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3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6" name="Titre 15"/>
          <p:cNvSpPr>
            <a:spLocks noGrp="1"/>
          </p:cNvSpPr>
          <p:nvPr>
            <p:ph type="title" hasCustomPrompt="1"/>
          </p:nvPr>
        </p:nvSpPr>
        <p:spPr>
          <a:xfrm>
            <a:off x="838200" y="1388398"/>
            <a:ext cx="8712200" cy="1101306"/>
          </a:xfrm>
          <a:prstGeom prst="rect">
            <a:avLst/>
          </a:prstGeom>
        </p:spPr>
        <p:txBody>
          <a:bodyPr/>
          <a:lstStyle>
            <a:lvl1pPr algn="r">
              <a:defRPr sz="35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2" name="Image 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417781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365125"/>
            <a:ext cx="10515600" cy="1325563"/>
          </a:xfrm>
          <a:prstGeom prst="rect">
            <a:avLst/>
          </a:prstGeom>
        </p:spPr>
        <p:txBody>
          <a:bodyPr/>
          <a:lstStyle>
            <a:lvl1pPr>
              <a:defRPr sz="3500" b="1">
                <a:solidFill>
                  <a:srgbClr val="00A75F"/>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Modifier le titre</a:t>
            </a:r>
          </a:p>
        </p:txBody>
      </p:sp>
      <p:sp>
        <p:nvSpPr>
          <p:cNvPr id="4" name="Triangle 5">
            <a:extLst>
              <a:ext uri="{FF2B5EF4-FFF2-40B4-BE49-F238E27FC236}">
                <a16:creationId xmlns:a16="http://schemas.microsoft.com/office/drawing/2014/main" id="{10169A81-7339-6C4A-A077-E07136C7CAAB}"/>
              </a:ext>
            </a:extLst>
          </p:cNvPr>
          <p:cNvSpPr/>
          <p:nvPr userDrawn="1"/>
        </p:nvSpPr>
        <p:spPr>
          <a:xfrm rot="10800000">
            <a:off x="10683034" y="5568742"/>
            <a:ext cx="1508965" cy="130083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5" name="Triangle 2">
            <a:extLst>
              <a:ext uri="{FF2B5EF4-FFF2-40B4-BE49-F238E27FC236}">
                <a16:creationId xmlns:a16="http://schemas.microsoft.com/office/drawing/2014/main" id="{619634E2-7F5B-3D45-AA41-56D17B511669}"/>
              </a:ext>
            </a:extLst>
          </p:cNvPr>
          <p:cNvSpPr/>
          <p:nvPr userDrawn="1"/>
        </p:nvSpPr>
        <p:spPr>
          <a:xfrm rot="10800000">
            <a:off x="9928551" y="4267908"/>
            <a:ext cx="1508965" cy="130083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6" name="Triangle 7">
            <a:extLst>
              <a:ext uri="{FF2B5EF4-FFF2-40B4-BE49-F238E27FC236}">
                <a16:creationId xmlns:a16="http://schemas.microsoft.com/office/drawing/2014/main" id="{B271F49F-9823-C64E-AD49-64F045186FFB}"/>
              </a:ext>
            </a:extLst>
          </p:cNvPr>
          <p:cNvSpPr/>
          <p:nvPr userDrawn="1"/>
        </p:nvSpPr>
        <p:spPr>
          <a:xfrm rot="10800000">
            <a:off x="10683033" y="2967076"/>
            <a:ext cx="1508965" cy="1300832"/>
          </a:xfrm>
          <a:prstGeom prst="triangle">
            <a:avLst/>
          </a:prstGeom>
          <a:solidFill>
            <a:srgbClr val="00A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A5B592">
                  <a:lumMod val="40000"/>
                  <a:lumOff val="60000"/>
                </a:srgbClr>
              </a:solidFill>
              <a:effectLst/>
              <a:uLnTx/>
              <a:uFillTx/>
              <a:latin typeface="Lato"/>
              <a:ea typeface="+mn-ea"/>
              <a:cs typeface="+mn-cs"/>
            </a:endParaRPr>
          </a:p>
        </p:txBody>
      </p:sp>
      <p:sp>
        <p:nvSpPr>
          <p:cNvPr id="7" name="Triangle 7">
            <a:extLst>
              <a:ext uri="{FF2B5EF4-FFF2-40B4-BE49-F238E27FC236}">
                <a16:creationId xmlns:a16="http://schemas.microsoft.com/office/drawing/2014/main" id="{B271F49F-9823-C64E-AD49-64F045186FFB}"/>
              </a:ext>
            </a:extLst>
          </p:cNvPr>
          <p:cNvSpPr/>
          <p:nvPr userDrawn="1"/>
        </p:nvSpPr>
        <p:spPr>
          <a:xfrm>
            <a:off x="9928550" y="5554781"/>
            <a:ext cx="1508965" cy="1300832"/>
          </a:xfrm>
          <a:prstGeom prst="triangle">
            <a:avLst/>
          </a:prstGeom>
          <a:solidFill>
            <a:srgbClr val="00A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A5B592">
                  <a:lumMod val="40000"/>
                  <a:lumOff val="60000"/>
                </a:srgbClr>
              </a:solidFill>
              <a:effectLst/>
              <a:uLnTx/>
              <a:uFillTx/>
              <a:latin typeface="Lato"/>
              <a:ea typeface="+mn-ea"/>
              <a:cs typeface="+mn-cs"/>
            </a:endParaRPr>
          </a:p>
        </p:txBody>
      </p:sp>
      <p:sp>
        <p:nvSpPr>
          <p:cNvPr id="8" name="Triangle 3">
            <a:extLst>
              <a:ext uri="{FF2B5EF4-FFF2-40B4-BE49-F238E27FC236}">
                <a16:creationId xmlns:a16="http://schemas.microsoft.com/office/drawing/2014/main" id="{7884F812-E37F-1841-9EF0-E1B6609A8B34}"/>
              </a:ext>
            </a:extLst>
          </p:cNvPr>
          <p:cNvSpPr/>
          <p:nvPr userDrawn="1"/>
        </p:nvSpPr>
        <p:spPr>
          <a:xfrm rot="10800000">
            <a:off x="11435087" y="4265479"/>
            <a:ext cx="773973" cy="1300832"/>
          </a:xfrm>
          <a:custGeom>
            <a:avLst/>
            <a:gdLst>
              <a:gd name="connsiteX0" fmla="*/ 0 w 1508965"/>
              <a:gd name="connsiteY0" fmla="*/ 1300832 h 1300832"/>
              <a:gd name="connsiteX1" fmla="*/ 754483 w 1508965"/>
              <a:gd name="connsiteY1" fmla="*/ 0 h 1300832"/>
              <a:gd name="connsiteX2" fmla="*/ 1508965 w 1508965"/>
              <a:gd name="connsiteY2" fmla="*/ 1300832 h 1300832"/>
              <a:gd name="connsiteX3" fmla="*/ 0 w 1508965"/>
              <a:gd name="connsiteY3" fmla="*/ 1300832 h 1300832"/>
              <a:gd name="connsiteX0" fmla="*/ 0 w 773973"/>
              <a:gd name="connsiteY0" fmla="*/ 1300832 h 1300832"/>
              <a:gd name="connsiteX1" fmla="*/ 19491 w 773973"/>
              <a:gd name="connsiteY1" fmla="*/ 0 h 1300832"/>
              <a:gd name="connsiteX2" fmla="*/ 773973 w 773973"/>
              <a:gd name="connsiteY2" fmla="*/ 1300832 h 1300832"/>
              <a:gd name="connsiteX3" fmla="*/ 0 w 773973"/>
              <a:gd name="connsiteY3" fmla="*/ 1300832 h 1300832"/>
            </a:gdLst>
            <a:ahLst/>
            <a:cxnLst>
              <a:cxn ang="0">
                <a:pos x="connsiteX0" y="connsiteY0"/>
              </a:cxn>
              <a:cxn ang="0">
                <a:pos x="connsiteX1" y="connsiteY1"/>
              </a:cxn>
              <a:cxn ang="0">
                <a:pos x="connsiteX2" y="connsiteY2"/>
              </a:cxn>
              <a:cxn ang="0">
                <a:pos x="connsiteX3" y="connsiteY3"/>
              </a:cxn>
            </a:cxnLst>
            <a:rect l="l" t="t" r="r" b="b"/>
            <a:pathLst>
              <a:path w="773973" h="1300832">
                <a:moveTo>
                  <a:pt x="0" y="1300832"/>
                </a:moveTo>
                <a:lnTo>
                  <a:pt x="19491" y="0"/>
                </a:lnTo>
                <a:lnTo>
                  <a:pt x="773973" y="1300832"/>
                </a:lnTo>
                <a:lnTo>
                  <a:pt x="0" y="1300832"/>
                </a:lnTo>
                <a:close/>
              </a:path>
            </a:pathLst>
          </a:custGeom>
          <a:solidFill>
            <a:srgbClr val="00A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A5B592">
                  <a:lumMod val="40000"/>
                  <a:lumOff val="60000"/>
                </a:srgbClr>
              </a:solidFill>
              <a:effectLst/>
              <a:uLnTx/>
              <a:uFillTx/>
              <a:latin typeface="Lato"/>
              <a:ea typeface="+mn-ea"/>
              <a:cs typeface="+mn-cs"/>
            </a:endParaRPr>
          </a:p>
        </p:txBody>
      </p:sp>
      <p:pic>
        <p:nvPicPr>
          <p:cNvPr id="10" name="Imag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39902912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5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067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6" name="Titre 15"/>
          <p:cNvSpPr>
            <a:spLocks noGrp="1"/>
          </p:cNvSpPr>
          <p:nvPr>
            <p:ph type="title" hasCustomPrompt="1"/>
          </p:nvPr>
        </p:nvSpPr>
        <p:spPr>
          <a:xfrm>
            <a:off x="838200" y="1388398"/>
            <a:ext cx="8712200" cy="1101306"/>
          </a:xfrm>
          <a:prstGeom prst="rect">
            <a:avLst/>
          </a:prstGeom>
        </p:spPr>
        <p:txBody>
          <a:bodyPr/>
          <a:lstStyle>
            <a:lvl1pPr algn="r">
              <a:defRPr sz="3500" b="1" baseline="0">
                <a:solidFill>
                  <a:srgbClr val="0672BA"/>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7" name="Image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255594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position personnalisée">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365125"/>
            <a:ext cx="10515600" cy="1325563"/>
          </a:xfrm>
          <a:prstGeom prst="rect">
            <a:avLst/>
          </a:prstGeom>
        </p:spPr>
        <p:txBody>
          <a:bodyPr/>
          <a:lstStyle>
            <a:lvl1pPr>
              <a:defRPr sz="3500" b="1">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Modifier le titre</a:t>
            </a:r>
          </a:p>
        </p:txBody>
      </p:sp>
      <p:sp>
        <p:nvSpPr>
          <p:cNvPr id="9" name="Triangle 5">
            <a:extLst>
              <a:ext uri="{FF2B5EF4-FFF2-40B4-BE49-F238E27FC236}">
                <a16:creationId xmlns:a16="http://schemas.microsoft.com/office/drawing/2014/main" id="{10169A81-7339-6C4A-A077-E07136C7CAAB}"/>
              </a:ext>
            </a:extLst>
          </p:cNvPr>
          <p:cNvSpPr/>
          <p:nvPr userDrawn="1"/>
        </p:nvSpPr>
        <p:spPr>
          <a:xfrm rot="10800000">
            <a:off x="10683034" y="5568742"/>
            <a:ext cx="1508965" cy="13008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10" name="Triangle 2">
            <a:extLst>
              <a:ext uri="{FF2B5EF4-FFF2-40B4-BE49-F238E27FC236}">
                <a16:creationId xmlns:a16="http://schemas.microsoft.com/office/drawing/2014/main" id="{619634E2-7F5B-3D45-AA41-56D17B511669}"/>
              </a:ext>
            </a:extLst>
          </p:cNvPr>
          <p:cNvSpPr/>
          <p:nvPr userDrawn="1"/>
        </p:nvSpPr>
        <p:spPr>
          <a:xfrm rot="10800000">
            <a:off x="9928551" y="4267908"/>
            <a:ext cx="1508965" cy="13008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11" name="Triangle 7">
            <a:extLst>
              <a:ext uri="{FF2B5EF4-FFF2-40B4-BE49-F238E27FC236}">
                <a16:creationId xmlns:a16="http://schemas.microsoft.com/office/drawing/2014/main" id="{B271F49F-9823-C64E-AD49-64F045186FFB}"/>
              </a:ext>
            </a:extLst>
          </p:cNvPr>
          <p:cNvSpPr/>
          <p:nvPr userDrawn="1"/>
        </p:nvSpPr>
        <p:spPr>
          <a:xfrm rot="10800000">
            <a:off x="10683033" y="2967076"/>
            <a:ext cx="1508965" cy="1300832"/>
          </a:xfrm>
          <a:prstGeom prst="triangle">
            <a:avLst/>
          </a:prstGeom>
          <a:solidFill>
            <a:srgbClr val="067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Triangle 7">
            <a:extLst>
              <a:ext uri="{FF2B5EF4-FFF2-40B4-BE49-F238E27FC236}">
                <a16:creationId xmlns:a16="http://schemas.microsoft.com/office/drawing/2014/main" id="{B271F49F-9823-C64E-AD49-64F045186FFB}"/>
              </a:ext>
            </a:extLst>
          </p:cNvPr>
          <p:cNvSpPr/>
          <p:nvPr userDrawn="1"/>
        </p:nvSpPr>
        <p:spPr>
          <a:xfrm>
            <a:off x="9928550" y="5554781"/>
            <a:ext cx="1508965" cy="1300832"/>
          </a:xfrm>
          <a:prstGeom prst="triangle">
            <a:avLst/>
          </a:prstGeom>
          <a:solidFill>
            <a:srgbClr val="067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13" name="Triangle 3">
            <a:extLst>
              <a:ext uri="{FF2B5EF4-FFF2-40B4-BE49-F238E27FC236}">
                <a16:creationId xmlns:a16="http://schemas.microsoft.com/office/drawing/2014/main" id="{7884F812-E37F-1841-9EF0-E1B6609A8B34}"/>
              </a:ext>
            </a:extLst>
          </p:cNvPr>
          <p:cNvSpPr/>
          <p:nvPr userDrawn="1"/>
        </p:nvSpPr>
        <p:spPr>
          <a:xfrm rot="10800000">
            <a:off x="11435087" y="4265479"/>
            <a:ext cx="773973" cy="1300832"/>
          </a:xfrm>
          <a:custGeom>
            <a:avLst/>
            <a:gdLst>
              <a:gd name="connsiteX0" fmla="*/ 0 w 1508965"/>
              <a:gd name="connsiteY0" fmla="*/ 1300832 h 1300832"/>
              <a:gd name="connsiteX1" fmla="*/ 754483 w 1508965"/>
              <a:gd name="connsiteY1" fmla="*/ 0 h 1300832"/>
              <a:gd name="connsiteX2" fmla="*/ 1508965 w 1508965"/>
              <a:gd name="connsiteY2" fmla="*/ 1300832 h 1300832"/>
              <a:gd name="connsiteX3" fmla="*/ 0 w 1508965"/>
              <a:gd name="connsiteY3" fmla="*/ 1300832 h 1300832"/>
              <a:gd name="connsiteX0" fmla="*/ 0 w 773973"/>
              <a:gd name="connsiteY0" fmla="*/ 1300832 h 1300832"/>
              <a:gd name="connsiteX1" fmla="*/ 19491 w 773973"/>
              <a:gd name="connsiteY1" fmla="*/ 0 h 1300832"/>
              <a:gd name="connsiteX2" fmla="*/ 773973 w 773973"/>
              <a:gd name="connsiteY2" fmla="*/ 1300832 h 1300832"/>
              <a:gd name="connsiteX3" fmla="*/ 0 w 773973"/>
              <a:gd name="connsiteY3" fmla="*/ 1300832 h 1300832"/>
            </a:gdLst>
            <a:ahLst/>
            <a:cxnLst>
              <a:cxn ang="0">
                <a:pos x="connsiteX0" y="connsiteY0"/>
              </a:cxn>
              <a:cxn ang="0">
                <a:pos x="connsiteX1" y="connsiteY1"/>
              </a:cxn>
              <a:cxn ang="0">
                <a:pos x="connsiteX2" y="connsiteY2"/>
              </a:cxn>
              <a:cxn ang="0">
                <a:pos x="connsiteX3" y="connsiteY3"/>
              </a:cxn>
            </a:cxnLst>
            <a:rect l="l" t="t" r="r" b="b"/>
            <a:pathLst>
              <a:path w="773973" h="1300832">
                <a:moveTo>
                  <a:pt x="0" y="1300832"/>
                </a:moveTo>
                <a:lnTo>
                  <a:pt x="19491" y="0"/>
                </a:lnTo>
                <a:lnTo>
                  <a:pt x="773973" y="1300832"/>
                </a:lnTo>
                <a:lnTo>
                  <a:pt x="0" y="1300832"/>
                </a:lnTo>
                <a:close/>
              </a:path>
            </a:pathLst>
          </a:custGeom>
          <a:solidFill>
            <a:srgbClr val="067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pic>
        <p:nvPicPr>
          <p:cNvPr id="14" name="Imag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33890630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2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FEC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6" name="Titre 15"/>
          <p:cNvSpPr>
            <a:spLocks noGrp="1"/>
          </p:cNvSpPr>
          <p:nvPr>
            <p:ph type="title" hasCustomPrompt="1"/>
          </p:nvPr>
        </p:nvSpPr>
        <p:spPr>
          <a:xfrm>
            <a:off x="838200" y="1388398"/>
            <a:ext cx="8712200" cy="1101306"/>
          </a:xfrm>
          <a:prstGeom prst="rect">
            <a:avLst/>
          </a:prstGeom>
        </p:spPr>
        <p:txBody>
          <a:bodyPr/>
          <a:lstStyle>
            <a:lvl1pPr algn="r">
              <a:defRPr sz="3500" b="1"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6" name="Imag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407900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365125"/>
            <a:ext cx="10515600" cy="1325563"/>
          </a:xfrm>
          <a:prstGeom prst="rect">
            <a:avLst/>
          </a:prstGeom>
        </p:spPr>
        <p:txBody>
          <a:bodyPr/>
          <a:lstStyle>
            <a:lvl1pPr>
              <a:defRPr sz="3500" b="1">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Modifier le titre</a:t>
            </a:r>
          </a:p>
        </p:txBody>
      </p:sp>
      <p:sp>
        <p:nvSpPr>
          <p:cNvPr id="9" name="Triangle 5">
            <a:extLst>
              <a:ext uri="{FF2B5EF4-FFF2-40B4-BE49-F238E27FC236}">
                <a16:creationId xmlns:a16="http://schemas.microsoft.com/office/drawing/2014/main" id="{10169A81-7339-6C4A-A077-E07136C7CAAB}"/>
              </a:ext>
            </a:extLst>
          </p:cNvPr>
          <p:cNvSpPr/>
          <p:nvPr userDrawn="1"/>
        </p:nvSpPr>
        <p:spPr>
          <a:xfrm rot="10800000">
            <a:off x="10683034" y="5568742"/>
            <a:ext cx="1508965" cy="130083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10" name="Triangle 2">
            <a:extLst>
              <a:ext uri="{FF2B5EF4-FFF2-40B4-BE49-F238E27FC236}">
                <a16:creationId xmlns:a16="http://schemas.microsoft.com/office/drawing/2014/main" id="{619634E2-7F5B-3D45-AA41-56D17B511669}"/>
              </a:ext>
            </a:extLst>
          </p:cNvPr>
          <p:cNvSpPr/>
          <p:nvPr userDrawn="1"/>
        </p:nvSpPr>
        <p:spPr>
          <a:xfrm rot="10800000">
            <a:off x="9928551" y="4267908"/>
            <a:ext cx="1508965" cy="130083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11" name="Triangle 7">
            <a:extLst>
              <a:ext uri="{FF2B5EF4-FFF2-40B4-BE49-F238E27FC236}">
                <a16:creationId xmlns:a16="http://schemas.microsoft.com/office/drawing/2014/main" id="{B271F49F-9823-C64E-AD49-64F045186FFB}"/>
              </a:ext>
            </a:extLst>
          </p:cNvPr>
          <p:cNvSpPr/>
          <p:nvPr userDrawn="1"/>
        </p:nvSpPr>
        <p:spPr>
          <a:xfrm rot="10800000">
            <a:off x="10683033" y="2967076"/>
            <a:ext cx="1508965" cy="1300832"/>
          </a:xfrm>
          <a:prstGeom prst="triangle">
            <a:avLst/>
          </a:prstGeom>
          <a:solidFill>
            <a:srgbClr val="FEC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Triangle 7">
            <a:extLst>
              <a:ext uri="{FF2B5EF4-FFF2-40B4-BE49-F238E27FC236}">
                <a16:creationId xmlns:a16="http://schemas.microsoft.com/office/drawing/2014/main" id="{B271F49F-9823-C64E-AD49-64F045186FFB}"/>
              </a:ext>
            </a:extLst>
          </p:cNvPr>
          <p:cNvSpPr/>
          <p:nvPr userDrawn="1"/>
        </p:nvSpPr>
        <p:spPr>
          <a:xfrm>
            <a:off x="9928550" y="5554781"/>
            <a:ext cx="1508965" cy="1300832"/>
          </a:xfrm>
          <a:prstGeom prst="triangle">
            <a:avLst/>
          </a:prstGeom>
          <a:solidFill>
            <a:srgbClr val="FEC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13" name="Triangle 3">
            <a:extLst>
              <a:ext uri="{FF2B5EF4-FFF2-40B4-BE49-F238E27FC236}">
                <a16:creationId xmlns:a16="http://schemas.microsoft.com/office/drawing/2014/main" id="{7884F812-E37F-1841-9EF0-E1B6609A8B34}"/>
              </a:ext>
            </a:extLst>
          </p:cNvPr>
          <p:cNvSpPr/>
          <p:nvPr userDrawn="1"/>
        </p:nvSpPr>
        <p:spPr>
          <a:xfrm rot="10800000">
            <a:off x="11435087" y="4265479"/>
            <a:ext cx="773973" cy="1300832"/>
          </a:xfrm>
          <a:custGeom>
            <a:avLst/>
            <a:gdLst>
              <a:gd name="connsiteX0" fmla="*/ 0 w 1508965"/>
              <a:gd name="connsiteY0" fmla="*/ 1300832 h 1300832"/>
              <a:gd name="connsiteX1" fmla="*/ 754483 w 1508965"/>
              <a:gd name="connsiteY1" fmla="*/ 0 h 1300832"/>
              <a:gd name="connsiteX2" fmla="*/ 1508965 w 1508965"/>
              <a:gd name="connsiteY2" fmla="*/ 1300832 h 1300832"/>
              <a:gd name="connsiteX3" fmla="*/ 0 w 1508965"/>
              <a:gd name="connsiteY3" fmla="*/ 1300832 h 1300832"/>
              <a:gd name="connsiteX0" fmla="*/ 0 w 773973"/>
              <a:gd name="connsiteY0" fmla="*/ 1300832 h 1300832"/>
              <a:gd name="connsiteX1" fmla="*/ 19491 w 773973"/>
              <a:gd name="connsiteY1" fmla="*/ 0 h 1300832"/>
              <a:gd name="connsiteX2" fmla="*/ 773973 w 773973"/>
              <a:gd name="connsiteY2" fmla="*/ 1300832 h 1300832"/>
              <a:gd name="connsiteX3" fmla="*/ 0 w 773973"/>
              <a:gd name="connsiteY3" fmla="*/ 1300832 h 1300832"/>
            </a:gdLst>
            <a:ahLst/>
            <a:cxnLst>
              <a:cxn ang="0">
                <a:pos x="connsiteX0" y="connsiteY0"/>
              </a:cxn>
              <a:cxn ang="0">
                <a:pos x="connsiteX1" y="connsiteY1"/>
              </a:cxn>
              <a:cxn ang="0">
                <a:pos x="connsiteX2" y="connsiteY2"/>
              </a:cxn>
              <a:cxn ang="0">
                <a:pos x="connsiteX3" y="connsiteY3"/>
              </a:cxn>
            </a:cxnLst>
            <a:rect l="l" t="t" r="r" b="b"/>
            <a:pathLst>
              <a:path w="773973" h="1300832">
                <a:moveTo>
                  <a:pt x="0" y="1300832"/>
                </a:moveTo>
                <a:lnTo>
                  <a:pt x="19491" y="0"/>
                </a:lnTo>
                <a:lnTo>
                  <a:pt x="773973" y="1300832"/>
                </a:lnTo>
                <a:lnTo>
                  <a:pt x="0" y="1300832"/>
                </a:lnTo>
                <a:close/>
              </a:path>
            </a:pathLst>
          </a:custGeom>
          <a:solidFill>
            <a:srgbClr val="FEC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pic>
        <p:nvPicPr>
          <p:cNvPr id="14" name="Imag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173870687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FD3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12" name="Rectangle 11"/>
          <p:cNvSpPr/>
          <p:nvPr userDrawn="1"/>
        </p:nvSpPr>
        <p:spPr>
          <a:xfrm>
            <a:off x="250371" y="228600"/>
            <a:ext cx="11691259"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a:ea typeface="+mn-ea"/>
              <a:cs typeface="+mn-cs"/>
            </a:endParaRPr>
          </a:p>
        </p:txBody>
      </p:sp>
      <p:sp>
        <p:nvSpPr>
          <p:cNvPr id="4" name="Titre 15"/>
          <p:cNvSpPr>
            <a:spLocks noGrp="1"/>
          </p:cNvSpPr>
          <p:nvPr>
            <p:ph type="title" hasCustomPrompt="1"/>
          </p:nvPr>
        </p:nvSpPr>
        <p:spPr>
          <a:xfrm>
            <a:off x="838200" y="1388398"/>
            <a:ext cx="8712200" cy="1101306"/>
          </a:xfrm>
          <a:prstGeom prst="rect">
            <a:avLst/>
          </a:prstGeom>
        </p:spPr>
        <p:txBody>
          <a:bodyPr/>
          <a:lstStyle>
            <a:lvl1pPr algn="r">
              <a:defRPr sz="3500" b="1">
                <a:solidFill>
                  <a:srgbClr val="FD3D86"/>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Modifier le titre</a:t>
            </a:r>
            <a:br>
              <a:rPr lang="fr-FR" dirty="0"/>
            </a:br>
            <a:endParaRPr lang="fr-FR" dirty="0"/>
          </a:p>
        </p:txBody>
      </p:sp>
      <p:pic>
        <p:nvPicPr>
          <p:cNvPr id="6" name="Imag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378922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sposition personnalisée">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365125"/>
            <a:ext cx="10515600" cy="1325563"/>
          </a:xfrm>
          <a:prstGeom prst="rect">
            <a:avLst/>
          </a:prstGeom>
        </p:spPr>
        <p:txBody>
          <a:bodyPr/>
          <a:lstStyle>
            <a:lvl1pPr>
              <a:defRPr sz="3500" b="1">
                <a:solidFill>
                  <a:srgbClr val="FD3D86"/>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Modifier le titre</a:t>
            </a:r>
          </a:p>
        </p:txBody>
      </p:sp>
      <p:sp>
        <p:nvSpPr>
          <p:cNvPr id="3" name="Triangle 3">
            <a:extLst>
              <a:ext uri="{FF2B5EF4-FFF2-40B4-BE49-F238E27FC236}">
                <a16:creationId xmlns:a16="http://schemas.microsoft.com/office/drawing/2014/main" id="{7884F812-E37F-1841-9EF0-E1B6609A8B34}"/>
              </a:ext>
            </a:extLst>
          </p:cNvPr>
          <p:cNvSpPr/>
          <p:nvPr userDrawn="1"/>
        </p:nvSpPr>
        <p:spPr>
          <a:xfrm rot="10800000">
            <a:off x="11446661" y="4265479"/>
            <a:ext cx="773973" cy="1300832"/>
          </a:xfrm>
          <a:custGeom>
            <a:avLst/>
            <a:gdLst>
              <a:gd name="connsiteX0" fmla="*/ 0 w 1508965"/>
              <a:gd name="connsiteY0" fmla="*/ 1300832 h 1300832"/>
              <a:gd name="connsiteX1" fmla="*/ 754483 w 1508965"/>
              <a:gd name="connsiteY1" fmla="*/ 0 h 1300832"/>
              <a:gd name="connsiteX2" fmla="*/ 1508965 w 1508965"/>
              <a:gd name="connsiteY2" fmla="*/ 1300832 h 1300832"/>
              <a:gd name="connsiteX3" fmla="*/ 0 w 1508965"/>
              <a:gd name="connsiteY3" fmla="*/ 1300832 h 1300832"/>
              <a:gd name="connsiteX0" fmla="*/ 0 w 773973"/>
              <a:gd name="connsiteY0" fmla="*/ 1300832 h 1300832"/>
              <a:gd name="connsiteX1" fmla="*/ 19491 w 773973"/>
              <a:gd name="connsiteY1" fmla="*/ 0 h 1300832"/>
              <a:gd name="connsiteX2" fmla="*/ 773973 w 773973"/>
              <a:gd name="connsiteY2" fmla="*/ 1300832 h 1300832"/>
              <a:gd name="connsiteX3" fmla="*/ 0 w 773973"/>
              <a:gd name="connsiteY3" fmla="*/ 1300832 h 1300832"/>
            </a:gdLst>
            <a:ahLst/>
            <a:cxnLst>
              <a:cxn ang="0">
                <a:pos x="connsiteX0" y="connsiteY0"/>
              </a:cxn>
              <a:cxn ang="0">
                <a:pos x="connsiteX1" y="connsiteY1"/>
              </a:cxn>
              <a:cxn ang="0">
                <a:pos x="connsiteX2" y="connsiteY2"/>
              </a:cxn>
              <a:cxn ang="0">
                <a:pos x="connsiteX3" y="connsiteY3"/>
              </a:cxn>
            </a:cxnLst>
            <a:rect l="l" t="t" r="r" b="b"/>
            <a:pathLst>
              <a:path w="773973" h="1300832">
                <a:moveTo>
                  <a:pt x="0" y="1300832"/>
                </a:moveTo>
                <a:lnTo>
                  <a:pt x="19491" y="0"/>
                </a:lnTo>
                <a:lnTo>
                  <a:pt x="773973" y="1300832"/>
                </a:lnTo>
                <a:lnTo>
                  <a:pt x="0" y="1300832"/>
                </a:lnTo>
                <a:close/>
              </a:path>
            </a:pathLst>
          </a:custGeom>
          <a:solidFill>
            <a:srgbClr val="FD3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4" name="Triangle 5">
            <a:extLst>
              <a:ext uri="{FF2B5EF4-FFF2-40B4-BE49-F238E27FC236}">
                <a16:creationId xmlns:a16="http://schemas.microsoft.com/office/drawing/2014/main" id="{10169A81-7339-6C4A-A077-E07136C7CAAB}"/>
              </a:ext>
            </a:extLst>
          </p:cNvPr>
          <p:cNvSpPr/>
          <p:nvPr userDrawn="1"/>
        </p:nvSpPr>
        <p:spPr>
          <a:xfrm rot="10800000">
            <a:off x="10692178" y="5566312"/>
            <a:ext cx="1508965" cy="13008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5" name="Triangle 2">
            <a:extLst>
              <a:ext uri="{FF2B5EF4-FFF2-40B4-BE49-F238E27FC236}">
                <a16:creationId xmlns:a16="http://schemas.microsoft.com/office/drawing/2014/main" id="{619634E2-7F5B-3D45-AA41-56D17B511669}"/>
              </a:ext>
            </a:extLst>
          </p:cNvPr>
          <p:cNvSpPr/>
          <p:nvPr userDrawn="1"/>
        </p:nvSpPr>
        <p:spPr>
          <a:xfrm rot="10800000">
            <a:off x="9937695" y="4294354"/>
            <a:ext cx="1508965" cy="13008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6" name="Triangle 7">
            <a:extLst>
              <a:ext uri="{FF2B5EF4-FFF2-40B4-BE49-F238E27FC236}">
                <a16:creationId xmlns:a16="http://schemas.microsoft.com/office/drawing/2014/main" id="{B271F49F-9823-C64E-AD49-64F045186FFB}"/>
              </a:ext>
            </a:extLst>
          </p:cNvPr>
          <p:cNvSpPr/>
          <p:nvPr userDrawn="1"/>
        </p:nvSpPr>
        <p:spPr>
          <a:xfrm rot="10800000">
            <a:off x="10692177" y="2964646"/>
            <a:ext cx="1508965" cy="1300832"/>
          </a:xfrm>
          <a:prstGeom prst="triangle">
            <a:avLst/>
          </a:prstGeom>
          <a:solidFill>
            <a:srgbClr val="FD3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sp>
        <p:nvSpPr>
          <p:cNvPr id="7" name="Triangle 7">
            <a:extLst>
              <a:ext uri="{FF2B5EF4-FFF2-40B4-BE49-F238E27FC236}">
                <a16:creationId xmlns:a16="http://schemas.microsoft.com/office/drawing/2014/main" id="{B271F49F-9823-C64E-AD49-64F045186FFB}"/>
              </a:ext>
            </a:extLst>
          </p:cNvPr>
          <p:cNvSpPr/>
          <p:nvPr userDrawn="1"/>
        </p:nvSpPr>
        <p:spPr>
          <a:xfrm>
            <a:off x="9937694" y="5563925"/>
            <a:ext cx="1508965" cy="1300832"/>
          </a:xfrm>
          <a:prstGeom prst="triangle">
            <a:avLst/>
          </a:prstGeom>
          <a:solidFill>
            <a:srgbClr val="FD3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Lato"/>
              <a:ea typeface="+mn-ea"/>
              <a:cs typeface="+mn-cs"/>
            </a:endParaRPr>
          </a:p>
        </p:txBody>
      </p:sp>
      <p:pic>
        <p:nvPicPr>
          <p:cNvPr id="9" name="Imag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34490" y="419652"/>
            <a:ext cx="1121797" cy="751392"/>
          </a:xfrm>
          <a:prstGeom prst="rect">
            <a:avLst/>
          </a:prstGeom>
        </p:spPr>
      </p:pic>
    </p:spTree>
    <p:extLst>
      <p:ext uri="{BB962C8B-B14F-4D97-AF65-F5344CB8AC3E}">
        <p14:creationId xmlns:p14="http://schemas.microsoft.com/office/powerpoint/2010/main" val="17063932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01490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37" r:id="rId10"/>
    <p:sldLayoutId id="2147483832" r:id="rId11"/>
    <p:sldLayoutId id="2147483833" r:id="rId12"/>
    <p:sldLayoutId id="2147483834" r:id="rId13"/>
    <p:sldLayoutId id="2147483835" r:id="rId14"/>
    <p:sldLayoutId id="2147483836" r:id="rId15"/>
    <p:sldLayoutId id="2147483825" r:id="rId16"/>
    <p:sldLayoutId id="2147483838" r:id="rId1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univ-grenoble-alpes.fr/formation/enrichir-son-parcours/realiser-une-annee-ou-un-semestre-de-cesure/modele-ar-reception-dossier-de-cesure-363870.kjsp?RH=1572015161774" TargetMode="External"/><Relationship Id="rId13" Type="http://schemas.openxmlformats.org/officeDocument/2006/relationships/hyperlink" Target="https://www.univ-grenoble-alpes.fr/formation/enrichir-son-parcours/realiser-une-annee-ou-un-semestre-de-cesure/liste-des-referents-et-calendrier-cesure-uga-363904.kjsp?RH=1572015161774" TargetMode="External"/><Relationship Id="rId3" Type="http://schemas.openxmlformats.org/officeDocument/2006/relationships/image" Target="../media/image12.png"/><Relationship Id="rId7" Type="http://schemas.openxmlformats.org/officeDocument/2006/relationships/hyperlink" Target="https://www.univ-grenoble-alpes.fr/formation/enrichir-son-parcours/realiser-une-annee-ou-un-semestre-de-cesure/flyer-deplacement-a-l-etranger-pour-la-cesure-363871.kjsp?RH=1572015161774" TargetMode="External"/><Relationship Id="rId12" Type="http://schemas.openxmlformats.org/officeDocument/2006/relationships/hyperlink" Target="https://www.univ-grenoble-alpes.fr/formation/enrichir-son-parcours/realiser-une-annee-ou-un-semestre-de-cesure/demande-de-cesure-a-l-uga-81441.kjsp?RH=157201516177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univ-grenoble-alpes.fr/formation/enrichir-son-parcours/realiser-une-annee-ou-un-semestre-de-cesure/avenant-a-la-convention-de-periode-de-cesure-480244.kjsp?RH=1572015161774" TargetMode="External"/><Relationship Id="rId11" Type="http://schemas.openxmlformats.org/officeDocument/2006/relationships/image" Target="../media/image14.png"/><Relationship Id="rId5" Type="http://schemas.openxmlformats.org/officeDocument/2006/relationships/hyperlink" Target="https://www.univ-grenoble-alpes.fr/formation/enrichir-son-parcours/realiser-une-annee-ou-un-semestre-de-cesure/convention-dans-le-cadre-d-une-annee-de-cesure-601623.kjsp?RH=1572015161774" TargetMode="External"/><Relationship Id="rId10" Type="http://schemas.openxmlformats.org/officeDocument/2006/relationships/hyperlink" Target="https://www.univ-grenoble-alpes.fr/formation/enrichir-votre-parcours/realiser-une-annee-ou-un-semestre-de-cesure/realiser-une-annee-ou-un-semestre-de-cesure-578788.kjsp?RH=232061199" TargetMode="External"/><Relationship Id="rId4" Type="http://schemas.openxmlformats.org/officeDocument/2006/relationships/image" Target="../media/image13.png"/><Relationship Id="rId9" Type="http://schemas.openxmlformats.org/officeDocument/2006/relationships/hyperlink" Target="https://bonita7.univ-grenoble-alpes.fr/bonita/apps/dde/user/?_l=fr" TargetMode="External"/><Relationship Id="rId14" Type="http://schemas.openxmlformats.org/officeDocument/2006/relationships/hyperlink" Target="https://www.univ-grenoble-alpes.fr/formation/enrichir-son-parcours/realiser-une-annee-ou-un-semestre-de-cesure/mise-en-oeuvre-de-la-cesure-a-l-uga-81403.kjsp?RH=1572015161774"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tudiant.gouv.fr/fr/faq-la-cesure-comment-ca-marche-1453" TargetMode="External"/><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8.png"/><Relationship Id="rId3" Type="http://schemas.openxmlformats.org/officeDocument/2006/relationships/hyperlink" Target="https://prose.univ-grenoble-alpes.fr/stages-emploi-experiences/preparer-ses-candidatures/travailler-ses-outils-de-communication/#cv" TargetMode="External"/><Relationship Id="rId7" Type="http://schemas.openxmlformats.org/officeDocument/2006/relationships/image" Target="../media/image24.png"/><Relationship Id="rId12" Type="http://schemas.openxmlformats.org/officeDocument/2006/relationships/hyperlink" Target="https://prose.univ-grenoble-alpes.fr/stages-emploi-experiences/preparer-ses-candidatures/travailler-ses-outils-de-communication/#entr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hyperlink" Target="https://prose.univ-grenoble-alpes.fr/stages-emploi-experiences/preparer-ses-candidatures/travailler-ses-outils-de-communication/" TargetMode="External"/><Relationship Id="rId5" Type="http://schemas.openxmlformats.org/officeDocument/2006/relationships/hyperlink" Target="https://prose.univ-grenoble-alpes.fr/stages-emploi-experiences/preparer-ses-candidatures/travailler-ses-outils-de-communication/#lettre" TargetMode="External"/><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prose.univ-grenoble-alpes.fr/stages-emploi-experiences/cesure-entrepreneuriat-etudiant-/la-cesure-en-9-diapositives-1207115.kjsp?RH=1652693283319" TargetMode="External"/><Relationship Id="rId7" Type="http://schemas.openxmlformats.org/officeDocument/2006/relationships/hyperlink" Target="https://prose.univ-grenoble-alpes.fr/stages-emploi-experiences/cesure-entrepreneuriat-etudiant-/faire-une-pause-pendant-ses-etudes-les-possibles-1213929.kjsp?RH=1652693283319"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prose.univ-grenoble-alpes.fr/stages-emploi-experiences/cesure-entrepreneuriat-etudiant-/faire-une-pause-pendant-ses-etudes-1207114.kjsp?RH=165269328331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v-grenoble-alpes.fr/formation/enrichir-son-parcours/realiser-une-annee-ou-un-semestre-de-cesure/liste-des-referents-et-calendrier-cesure-uga-363904.kjsp?RH=157201516177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univ-grenoble-alpes.fr/formation/enrichir-son-parcours/realiser-une-annee-ou-un-semestre-de-cesure/liste-des-referents-et-calendrier-cesure-uga-363904.kjsp?RH=157201516177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ga.moveonfr.com/form/60b9f225f2b4ee4b560744f7/fr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diplomatie.gouv.fr/fr/conseils-aux-voyageurs/conseils-par-pays-destination/" TargetMode="External"/><Relationship Id="rId4" Type="http://schemas.openxmlformats.org/officeDocument/2006/relationships/hyperlink" Target="https://reopen.europa.eu/f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rous-grenoble.fr/bourses-et-aides-financier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legifrance.gouv.fr/codes/id/LEGIARTI000044021282/2021-09-06"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univ-grenoble-alpes.fr/formation/enrichir-son-parcours/realiser-une-annee-ou-un-semestre-de-cesure/mise-en-oeuvre-de-la-cesure-a-l-uga-81403.kjsp?RH=1572015161774" TargetMode="External"/><Relationship Id="rId5" Type="http://schemas.openxmlformats.org/officeDocument/2006/relationships/hyperlink" Target="https://www.univ-grenoble-alpes.fr/formation/enrichir-votre-parcours/realiser-une-annee-ou-un-semestre-de-cesure/realiser-une-annee-ou-un-semestre-de-cesure-578788.kjsp?RH=232061199" TargetMode="External"/><Relationship Id="rId10" Type="http://schemas.openxmlformats.org/officeDocument/2006/relationships/image" Target="../media/image8.svg"/><Relationship Id="rId4" Type="http://schemas.openxmlformats.org/officeDocument/2006/relationships/hyperlink" Target="https://docs.google.com/spreadsheets/d/1FnnUbzNOiy2-A_hGDCnp6jlm98wSJ_CvagjVFO02Dbc/edit#gid=1214991233"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https://www.univ-grenoble-alpes.fr/formation/enrichir-son-parcours/realiser-une-annee-ou-un-semestre-de-cesure/demande-de-cesure-a-l-uga-81441.kjsp?RH=1572015161774" TargetMode="External"/><Relationship Id="rId3" Type="http://schemas.openxmlformats.org/officeDocument/2006/relationships/image" Target="../media/image9.jpeg"/><Relationship Id="rId7" Type="http://schemas.openxmlformats.org/officeDocument/2006/relationships/hyperlink" Target="file:///C:\Users\ginierga\Downloads\Convention%20c&#195;&#169;sure%20UGA%202023-2.pdf" TargetMode="External"/><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univ-grenoble-alpes.fr/formation/enrichir-son-parcours/realiser-une-annee-ou-un-semestre-de-cesure/liste-des-referents-et-calendrier-cesure-uga-363904.kjsp?RH=1572015161774" TargetMode="External"/><Relationship Id="rId11" Type="http://schemas.openxmlformats.org/officeDocument/2006/relationships/hyperlink" Target="https://bonita7.univ-grenoble-alpes.fr/bonita/apps/dde/user/?_l=fr" TargetMode="External"/><Relationship Id="rId5" Type="http://schemas.openxmlformats.org/officeDocument/2006/relationships/hyperlink" Target="https://docs.google.com/spreadsheets/d/1FnnUbzNOiy2-A_hGDCnp6jlm98wSJ_CvagjVFO02Dbc/edit#gid=1214991233" TargetMode="External"/><Relationship Id="rId10" Type="http://schemas.openxmlformats.org/officeDocument/2006/relationships/image" Target="../media/image10.png"/><Relationship Id="rId4" Type="http://schemas.openxmlformats.org/officeDocument/2006/relationships/hyperlink" Target="https://www.univ-grenoble-alpes.fr/formation/enrichir-son-parcours/realiser-une-annee-ou-un-semestre-de-cesure/mise-en-oeuvre-de-la-cesure-a-l-uga-81403.kjsp?RH=1572015161774" TargetMode="External"/><Relationship Id="rId9" Type="http://schemas.openxmlformats.org/officeDocument/2006/relationships/hyperlink" Target="https://www.univ-grenoble-alpes.fr/formation/enrichir-son-parcours/realiser-une-annee-ou-un-semestre-de-cesure/modele-ar-reception-dossier-de-cesure-363870.kjsp?RH=15720151617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BECF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619634E2-7F5B-3D45-AA41-56D17B511669}"/>
              </a:ext>
            </a:extLst>
          </p:cNvPr>
          <p:cNvSpPr/>
          <p:nvPr/>
        </p:nvSpPr>
        <p:spPr>
          <a:xfrm>
            <a:off x="3772687" y="286573"/>
            <a:ext cx="1508965" cy="130083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3">
            <a:extLst>
              <a:ext uri="{FF2B5EF4-FFF2-40B4-BE49-F238E27FC236}">
                <a16:creationId xmlns:a16="http://schemas.microsoft.com/office/drawing/2014/main" id="{7884F812-E37F-1841-9EF0-E1B6609A8B34}"/>
              </a:ext>
            </a:extLst>
          </p:cNvPr>
          <p:cNvSpPr/>
          <p:nvPr/>
        </p:nvSpPr>
        <p:spPr>
          <a:xfrm rot="10800000">
            <a:off x="3772687" y="1587405"/>
            <a:ext cx="1508965" cy="1300832"/>
          </a:xfrm>
          <a:prstGeom prst="triangle">
            <a:avLst/>
          </a:prstGeom>
          <a:solidFill>
            <a:srgbClr val="FEC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4">
            <a:extLst>
              <a:ext uri="{FF2B5EF4-FFF2-40B4-BE49-F238E27FC236}">
                <a16:creationId xmlns:a16="http://schemas.microsoft.com/office/drawing/2014/main" id="{533957C5-D138-424E-A162-EC0B223AD929}"/>
              </a:ext>
            </a:extLst>
          </p:cNvPr>
          <p:cNvSpPr/>
          <p:nvPr/>
        </p:nvSpPr>
        <p:spPr>
          <a:xfrm rot="10800000">
            <a:off x="3018204" y="2888237"/>
            <a:ext cx="1508965" cy="1300832"/>
          </a:xfrm>
          <a:prstGeom prst="triangle">
            <a:avLst/>
          </a:prstGeom>
          <a:solidFill>
            <a:srgbClr val="FD3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169A81-7339-6C4A-A077-E07136C7CAAB}"/>
              </a:ext>
            </a:extLst>
          </p:cNvPr>
          <p:cNvSpPr/>
          <p:nvPr/>
        </p:nvSpPr>
        <p:spPr>
          <a:xfrm rot="10800000">
            <a:off x="4527170" y="2888237"/>
            <a:ext cx="1508965" cy="13008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7" name="Triangle 6">
            <a:extLst>
              <a:ext uri="{FF2B5EF4-FFF2-40B4-BE49-F238E27FC236}">
                <a16:creationId xmlns:a16="http://schemas.microsoft.com/office/drawing/2014/main" id="{397DCDE4-0683-4C49-B2C3-64BA9B63AA6D}"/>
              </a:ext>
            </a:extLst>
          </p:cNvPr>
          <p:cNvSpPr/>
          <p:nvPr/>
        </p:nvSpPr>
        <p:spPr>
          <a:xfrm rot="10800000">
            <a:off x="3772686" y="4189069"/>
            <a:ext cx="1508965" cy="13008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riangle 7">
            <a:extLst>
              <a:ext uri="{FF2B5EF4-FFF2-40B4-BE49-F238E27FC236}">
                <a16:creationId xmlns:a16="http://schemas.microsoft.com/office/drawing/2014/main" id="{B271F49F-9823-C64E-AD49-64F045186FFB}"/>
              </a:ext>
            </a:extLst>
          </p:cNvPr>
          <p:cNvSpPr/>
          <p:nvPr/>
        </p:nvSpPr>
        <p:spPr>
          <a:xfrm rot="10800000">
            <a:off x="2263722" y="1587405"/>
            <a:ext cx="1508965" cy="13008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4AF73A0-E0AB-BB44-BCAE-196AA320CF4A}"/>
              </a:ext>
            </a:extLst>
          </p:cNvPr>
          <p:cNvSpPr txBox="1"/>
          <p:nvPr/>
        </p:nvSpPr>
        <p:spPr>
          <a:xfrm>
            <a:off x="6066031" y="2853980"/>
            <a:ext cx="5483455" cy="2108269"/>
          </a:xfrm>
          <a:prstGeom prst="rect">
            <a:avLst/>
          </a:prstGeom>
          <a:noFill/>
        </p:spPr>
        <p:txBody>
          <a:bodyPr wrap="square" rtlCol="0">
            <a:spAutoFit/>
          </a:bodyPr>
          <a:lstStyle/>
          <a:p>
            <a:pPr algn="r"/>
            <a:r>
              <a:rPr lang="fr-FR" sz="3200" b="1" dirty="0">
                <a:solidFill>
                  <a:srgbClr val="FD3D86"/>
                </a:solidFill>
              </a:rPr>
              <a:t>La césure en 10 diapositives</a:t>
            </a:r>
            <a:endParaRPr lang="fr-FR" sz="2800" b="1" dirty="0">
              <a:solidFill>
                <a:srgbClr val="FD3D86"/>
              </a:solidFill>
              <a:latin typeface="Verdana" panose="020B0604030504040204" pitchFamily="34" charset="0"/>
              <a:ea typeface="Verdana" panose="020B0604030504040204" pitchFamily="34" charset="0"/>
              <a:cs typeface="Verdana" panose="020B0604030504040204" pitchFamily="34" charset="0"/>
            </a:endParaRPr>
          </a:p>
          <a:p>
            <a:pPr algn="r"/>
            <a:endParaRPr lang="fr-FR" sz="1100" b="1" dirty="0">
              <a:solidFill>
                <a:srgbClr val="FD3D86"/>
              </a:solidFill>
              <a:latin typeface="Verdana" panose="020B0604030504040204" pitchFamily="34" charset="0"/>
              <a:ea typeface="Verdana" panose="020B0604030504040204" pitchFamily="34" charset="0"/>
              <a:cs typeface="Verdana" panose="020B0604030504040204" pitchFamily="34" charset="0"/>
            </a:endParaRPr>
          </a:p>
          <a:p>
            <a:pPr algn="r"/>
            <a:endParaRPr lang="fr-FR" sz="2800" dirty="0">
              <a:latin typeface="Calibri" panose="020F0502020204030204" pitchFamily="34" charset="0"/>
              <a:ea typeface="Verdana" panose="020B0604030504040204" pitchFamily="34" charset="0"/>
              <a:cs typeface="Calibri" panose="020F0502020204030204" pitchFamily="34" charset="0"/>
            </a:endParaRPr>
          </a:p>
          <a:p>
            <a:pPr algn="r"/>
            <a:endParaRPr lang="fr-FR" sz="2800" dirty="0">
              <a:latin typeface="Calibri" panose="020F0502020204030204" pitchFamily="34" charset="0"/>
              <a:ea typeface="Verdana" panose="020B060403050404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A454CC9F-C26B-E049-A481-B0CCACDF9445}"/>
              </a:ext>
            </a:extLst>
          </p:cNvPr>
          <p:cNvSpPr/>
          <p:nvPr/>
        </p:nvSpPr>
        <p:spPr>
          <a:xfrm>
            <a:off x="9663764" y="4019899"/>
            <a:ext cx="1773669" cy="45719"/>
          </a:xfrm>
          <a:prstGeom prst="rect">
            <a:avLst/>
          </a:prstGeom>
          <a:solidFill>
            <a:srgbClr val="B3C5DA"/>
          </a:solidFill>
          <a:ln w="38100">
            <a:solidFill>
              <a:srgbClr val="FEC7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400" dirty="0">
              <a:solidFill>
                <a:srgbClr val="E74610"/>
              </a:solidFill>
            </a:endParaRPr>
          </a:p>
        </p:txBody>
      </p:sp>
      <p:pic>
        <p:nvPicPr>
          <p:cNvPr id="12" name="Espace réservé pour une image  1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9749" r="9749"/>
          <a:stretch>
            <a:fillRect/>
          </a:stretch>
        </p:blipFill>
        <p:spPr/>
      </p:pic>
    </p:spTree>
    <p:extLst>
      <p:ext uri="{BB962C8B-B14F-4D97-AF65-F5344CB8AC3E}">
        <p14:creationId xmlns:p14="http://schemas.microsoft.com/office/powerpoint/2010/main" val="182300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016881C-21C6-43E8-9543-AAFC300F2498}"/>
              </a:ext>
            </a:extLst>
          </p:cNvPr>
          <p:cNvPicPr>
            <a:picLocks noChangeAspect="1"/>
          </p:cNvPicPr>
          <p:nvPr/>
        </p:nvPicPr>
        <p:blipFill>
          <a:blip r:embed="rId3"/>
          <a:stretch>
            <a:fillRect/>
          </a:stretch>
        </p:blipFill>
        <p:spPr>
          <a:xfrm>
            <a:off x="5890111" y="1366283"/>
            <a:ext cx="5705475" cy="1152525"/>
          </a:xfrm>
          <a:prstGeom prst="rect">
            <a:avLst/>
          </a:prstGeom>
        </p:spPr>
      </p:pic>
      <p:pic>
        <p:nvPicPr>
          <p:cNvPr id="6" name="Image 5">
            <a:extLst>
              <a:ext uri="{FF2B5EF4-FFF2-40B4-BE49-F238E27FC236}">
                <a16:creationId xmlns:a16="http://schemas.microsoft.com/office/drawing/2014/main" id="{3E0AE5A1-89AB-4A24-93C2-61A0BCF4009A}"/>
              </a:ext>
            </a:extLst>
          </p:cNvPr>
          <p:cNvPicPr>
            <a:picLocks noChangeAspect="1"/>
          </p:cNvPicPr>
          <p:nvPr/>
        </p:nvPicPr>
        <p:blipFill>
          <a:blip r:embed="rId4"/>
          <a:stretch>
            <a:fillRect/>
          </a:stretch>
        </p:blipFill>
        <p:spPr>
          <a:xfrm>
            <a:off x="3972321" y="1452007"/>
            <a:ext cx="1457325" cy="981075"/>
          </a:xfrm>
          <a:prstGeom prst="rect">
            <a:avLst/>
          </a:prstGeom>
        </p:spPr>
      </p:pic>
      <p:sp>
        <p:nvSpPr>
          <p:cNvPr id="3" name="ZoneTexte 2">
            <a:extLst>
              <a:ext uri="{FF2B5EF4-FFF2-40B4-BE49-F238E27FC236}">
                <a16:creationId xmlns:a16="http://schemas.microsoft.com/office/drawing/2014/main" id="{34032C3A-BB2B-4470-84EE-B94E46E56832}"/>
              </a:ext>
            </a:extLst>
          </p:cNvPr>
          <p:cNvSpPr txBox="1"/>
          <p:nvPr/>
        </p:nvSpPr>
        <p:spPr>
          <a:xfrm>
            <a:off x="293560" y="1366283"/>
            <a:ext cx="3620169" cy="5170646"/>
          </a:xfrm>
          <a:prstGeom prst="rect">
            <a:avLst/>
          </a:prstGeom>
          <a:noFill/>
        </p:spPr>
        <p:txBody>
          <a:bodyPr wrap="square" rtlCol="0">
            <a:spAutoFit/>
          </a:bodyPr>
          <a:lstStyle/>
          <a:p>
            <a:pPr algn="just">
              <a:spcBef>
                <a:spcPts val="600"/>
              </a:spcBef>
              <a:spcAft>
                <a:spcPts val="600"/>
              </a:spcAft>
            </a:pPr>
            <a:r>
              <a:rPr lang="fr-FR" b="1" dirty="0">
                <a:solidFill>
                  <a:srgbClr val="002060"/>
                </a:solidFill>
                <a:latin typeface="Calibri" panose="020F0502020204030204" pitchFamily="34" charset="0"/>
                <a:cs typeface="Calibri" panose="020F0502020204030204" pitchFamily="34" charset="0"/>
              </a:rPr>
              <a:t>Retrouvez tous les documents nécessaires à une demande de césure en bas de cette page ! </a:t>
            </a:r>
          </a:p>
          <a:p>
            <a:pPr>
              <a:spcBef>
                <a:spcPts val="600"/>
              </a:spcBef>
              <a:spcAft>
                <a:spcPts val="600"/>
              </a:spcAft>
            </a:pPr>
            <a:r>
              <a:rPr lang="fr-FR" sz="800" b="1" dirty="0">
                <a:latin typeface="Calibri" panose="020F0502020204030204" pitchFamily="34" charset="0"/>
                <a:cs typeface="Calibri" panose="020F0502020204030204" pitchFamily="34" charset="0"/>
              </a:rPr>
              <a:t>  </a:t>
            </a:r>
            <a:br>
              <a:rPr lang="fr-FR" b="1" dirty="0">
                <a:latin typeface="Calibri" panose="020F0502020204030204" pitchFamily="34" charset="0"/>
                <a:cs typeface="Calibri" panose="020F0502020204030204" pitchFamily="34" charset="0"/>
              </a:rPr>
            </a:br>
            <a:r>
              <a:rPr lang="fr-FR" b="1" dirty="0">
                <a:solidFill>
                  <a:srgbClr val="002060"/>
                </a:solidFill>
                <a:latin typeface="Calibri" panose="020F0502020204030204" pitchFamily="34" charset="0"/>
                <a:cs typeface="Calibri" panose="020F0502020204030204" pitchFamily="34" charset="0"/>
              </a:rPr>
              <a:t>DOCUMENTS À TÉLÉCHARGER :</a:t>
            </a:r>
          </a:p>
          <a:p>
            <a:pPr marL="285750" indent="-285750">
              <a:spcBef>
                <a:spcPts val="600"/>
              </a:spcBef>
              <a:spcAft>
                <a:spcPts val="600"/>
              </a:spcAft>
              <a:buClr>
                <a:srgbClr val="00A75F"/>
              </a:buClr>
              <a:buSzPct val="130000"/>
              <a:buFont typeface="Calibri" panose="020F0502020204030204" pitchFamily="34" charset="0"/>
              <a:buChar char="›"/>
            </a:pPr>
            <a:r>
              <a:rPr lang="fr-FR" b="1" dirty="0">
                <a:solidFill>
                  <a:srgbClr val="E74610"/>
                </a:solidFill>
                <a:latin typeface="Calibri" panose="020F0502020204030204" pitchFamily="34" charset="0"/>
                <a:ea typeface="Verdana" panose="020B0604030504040204" pitchFamily="34" charset="0"/>
                <a:cs typeface="Calibri" panose="020F0502020204030204" pitchFamily="34" charset="0"/>
                <a:hlinkClick r:id="rId5" tooltip="Convention de césure">
                  <a:extLst>
                    <a:ext uri="{A12FA001-AC4F-418D-AE19-62706E023703}">
                      <ahyp:hlinkClr xmlns:ahyp="http://schemas.microsoft.com/office/drawing/2018/hyperlinkcolor" val="tx"/>
                    </a:ext>
                  </a:extLst>
                </a:hlinkClick>
              </a:rPr>
              <a:t>Convention de césure</a:t>
            </a:r>
            <a:endParaRPr lang="fr-FR" b="1" dirty="0">
              <a:solidFill>
                <a:srgbClr val="E74610"/>
              </a:solidFill>
              <a:latin typeface="Calibri" panose="020F0502020204030204" pitchFamily="34" charset="0"/>
              <a:ea typeface="Verdana" panose="020B0604030504040204" pitchFamily="34" charset="0"/>
              <a:cs typeface="Calibri" panose="020F0502020204030204" pitchFamily="34" charset="0"/>
            </a:endParaRPr>
          </a:p>
          <a:p>
            <a:pPr marL="285750" indent="-285750">
              <a:spcBef>
                <a:spcPts val="600"/>
              </a:spcBef>
              <a:spcAft>
                <a:spcPts val="600"/>
              </a:spcAft>
              <a:buClr>
                <a:srgbClr val="00A75F"/>
              </a:buClr>
              <a:buSzPct val="130000"/>
              <a:buFont typeface="Calibri" panose="020F0502020204030204" pitchFamily="34" charset="0"/>
              <a:buChar char="›"/>
            </a:pPr>
            <a:r>
              <a:rPr lang="fr-FR" b="1" dirty="0">
                <a:solidFill>
                  <a:srgbClr val="E74610"/>
                </a:solidFill>
                <a:latin typeface="Calibri" panose="020F0502020204030204" pitchFamily="34" charset="0"/>
                <a:ea typeface="Verdana" panose="020B0604030504040204" pitchFamily="34" charset="0"/>
                <a:cs typeface="Calibri" panose="020F0502020204030204" pitchFamily="34" charset="0"/>
                <a:hlinkClick r:id="rId6" tooltip="Avenant à la convention de césure">
                  <a:extLst>
                    <a:ext uri="{A12FA001-AC4F-418D-AE19-62706E023703}">
                      <ahyp:hlinkClr xmlns:ahyp="http://schemas.microsoft.com/office/drawing/2018/hyperlinkcolor" val="tx"/>
                    </a:ext>
                  </a:extLst>
                </a:hlinkClick>
              </a:rPr>
              <a:t>Avenant à la convention de césure</a:t>
            </a:r>
            <a:endParaRPr lang="fr-FR" b="1" dirty="0">
              <a:solidFill>
                <a:srgbClr val="E74610"/>
              </a:solidFill>
              <a:latin typeface="Calibri" panose="020F0502020204030204" pitchFamily="34" charset="0"/>
              <a:ea typeface="Verdana" panose="020B0604030504040204" pitchFamily="34" charset="0"/>
              <a:cs typeface="Calibri" panose="020F0502020204030204" pitchFamily="34" charset="0"/>
            </a:endParaRPr>
          </a:p>
          <a:p>
            <a:pPr marL="285750" indent="-285750">
              <a:spcBef>
                <a:spcPts val="600"/>
              </a:spcBef>
              <a:spcAft>
                <a:spcPts val="600"/>
              </a:spcAft>
              <a:buClr>
                <a:srgbClr val="00A75F"/>
              </a:buClr>
              <a:buSzPct val="130000"/>
              <a:buFont typeface="Calibri" panose="020F0502020204030204" pitchFamily="34" charset="0"/>
              <a:buChar char="›"/>
            </a:pPr>
            <a:r>
              <a:rPr lang="fr-FR" b="1" dirty="0">
                <a:solidFill>
                  <a:srgbClr val="E74610"/>
                </a:solidFill>
                <a:latin typeface="Calibri" panose="020F0502020204030204" pitchFamily="34" charset="0"/>
                <a:ea typeface="Verdana" panose="020B0604030504040204" pitchFamily="34" charset="0"/>
                <a:cs typeface="Calibri" panose="020F0502020204030204" pitchFamily="34" charset="0"/>
                <a:hlinkClick r:id="rId7" tooltip="Fiche sécurité de déplacement à l'étranger pour la césure">
                  <a:extLst>
                    <a:ext uri="{A12FA001-AC4F-418D-AE19-62706E023703}">
                      <ahyp:hlinkClr xmlns:ahyp="http://schemas.microsoft.com/office/drawing/2018/hyperlinkcolor" val="tx"/>
                    </a:ext>
                  </a:extLst>
                </a:hlinkClick>
              </a:rPr>
              <a:t>Flyer déplacement à l'étranger pour la césure</a:t>
            </a:r>
            <a:endParaRPr lang="fr-FR" b="1" dirty="0">
              <a:solidFill>
                <a:srgbClr val="E74610"/>
              </a:solidFill>
              <a:latin typeface="Calibri" panose="020F0502020204030204" pitchFamily="34" charset="0"/>
              <a:ea typeface="Verdana" panose="020B0604030504040204" pitchFamily="34" charset="0"/>
              <a:cs typeface="Calibri" panose="020F0502020204030204" pitchFamily="34" charset="0"/>
            </a:endParaRPr>
          </a:p>
          <a:p>
            <a:pPr marL="285750" indent="-285750">
              <a:spcBef>
                <a:spcPts val="600"/>
              </a:spcBef>
              <a:spcAft>
                <a:spcPts val="600"/>
              </a:spcAft>
              <a:buClr>
                <a:srgbClr val="00A75F"/>
              </a:buClr>
              <a:buSzPct val="130000"/>
              <a:buFont typeface="Calibri" panose="020F0502020204030204" pitchFamily="34" charset="0"/>
              <a:buChar char="›"/>
            </a:pPr>
            <a:r>
              <a:rPr lang="fr-FR" b="1" dirty="0">
                <a:solidFill>
                  <a:srgbClr val="E74610"/>
                </a:solidFill>
                <a:latin typeface="Calibri" panose="020F0502020204030204" pitchFamily="34" charset="0"/>
                <a:ea typeface="Verdana" panose="020B0604030504040204" pitchFamily="34" charset="0"/>
                <a:cs typeface="Calibri" panose="020F0502020204030204" pitchFamily="34" charset="0"/>
                <a:hlinkClick r:id="rId8" tooltip="Modèle d'accusé de réception d'un dossier de césure">
                  <a:extLst>
                    <a:ext uri="{A12FA001-AC4F-418D-AE19-62706E023703}">
                      <ahyp:hlinkClr xmlns:ahyp="http://schemas.microsoft.com/office/drawing/2018/hyperlinkcolor" val="tx"/>
                    </a:ext>
                  </a:extLst>
                </a:hlinkClick>
              </a:rPr>
              <a:t>Modèle d'accusé de réception d'un dossier de césure</a:t>
            </a:r>
            <a:endParaRPr lang="fr-FR" b="1" dirty="0">
              <a:solidFill>
                <a:srgbClr val="E74610"/>
              </a:solidFill>
              <a:latin typeface="Calibri" panose="020F0502020204030204" pitchFamily="34" charset="0"/>
              <a:ea typeface="Verdana" panose="020B0604030504040204" pitchFamily="34" charset="0"/>
              <a:cs typeface="Calibri" panose="020F0502020204030204" pitchFamily="34" charset="0"/>
            </a:endParaRPr>
          </a:p>
          <a:p>
            <a:pPr>
              <a:spcBef>
                <a:spcPts val="600"/>
              </a:spcBef>
              <a:spcAft>
                <a:spcPts val="600"/>
              </a:spcAft>
              <a:buClr>
                <a:srgbClr val="00A75F"/>
              </a:buClr>
              <a:buSzPct val="130000"/>
            </a:pPr>
            <a:r>
              <a:rPr lang="fr-FR" b="1" dirty="0">
                <a:solidFill>
                  <a:srgbClr val="002060"/>
                </a:solidFill>
                <a:latin typeface="Calibri" panose="020F0502020204030204" pitchFamily="34" charset="0"/>
                <a:cs typeface="Calibri" panose="020F0502020204030204" pitchFamily="34" charset="0"/>
              </a:rPr>
              <a:t>Lien </a:t>
            </a:r>
            <a:r>
              <a:rPr lang="fr-FR" b="1" dirty="0">
                <a:solidFill>
                  <a:srgbClr val="002060"/>
                </a:solidFill>
                <a:latin typeface="Calibri" panose="020F0502020204030204" pitchFamily="34" charset="0"/>
                <a:cs typeface="Calibri" panose="020F0502020204030204" pitchFamily="34" charset="0"/>
                <a:hlinkClick r:id="rId9"/>
              </a:rPr>
              <a:t>formulaire en ligne sécurité UGA</a:t>
            </a:r>
            <a:r>
              <a:rPr lang="fr-FR" b="1" dirty="0">
                <a:solidFill>
                  <a:srgbClr val="002060"/>
                </a:solidFill>
                <a:latin typeface="Calibri" panose="020F0502020204030204" pitchFamily="34" charset="0"/>
                <a:cs typeface="Calibri" panose="020F0502020204030204" pitchFamily="34" charset="0"/>
              </a:rPr>
              <a:t> </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à renseigner obligatoirement, En cas de séjour à l’étranger ou en territoire outre-mer</a:t>
            </a:r>
          </a:p>
        </p:txBody>
      </p:sp>
      <p:sp>
        <p:nvSpPr>
          <p:cNvPr id="7" name="Titre 1">
            <a:extLst>
              <a:ext uri="{FF2B5EF4-FFF2-40B4-BE49-F238E27FC236}">
                <a16:creationId xmlns:a16="http://schemas.microsoft.com/office/drawing/2014/main" id="{B0A63F18-17A6-492D-A966-E391ADF4ECE8}"/>
              </a:ext>
            </a:extLst>
          </p:cNvPr>
          <p:cNvSpPr txBox="1">
            <a:spLocks/>
          </p:cNvSpPr>
          <p:nvPr/>
        </p:nvSpPr>
        <p:spPr>
          <a:xfrm>
            <a:off x="293560" y="304157"/>
            <a:ext cx="7672621" cy="534496"/>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sz="2800" dirty="0">
                <a:solidFill>
                  <a:schemeClr val="accent1"/>
                </a:solidFill>
              </a:rPr>
              <a:t>Les ressources : </a:t>
            </a:r>
            <a:r>
              <a:rPr lang="fr-FR" sz="2800" dirty="0">
                <a:solidFill>
                  <a:schemeClr val="accent1"/>
                </a:solidFill>
                <a:hlinkClick r:id="rId10"/>
              </a:rPr>
              <a:t>le site UGA</a:t>
            </a:r>
            <a:endParaRPr lang="fr-FR" sz="2800" dirty="0">
              <a:solidFill>
                <a:schemeClr val="accent1"/>
              </a:solidFill>
            </a:endParaRPr>
          </a:p>
        </p:txBody>
      </p:sp>
      <p:grpSp>
        <p:nvGrpSpPr>
          <p:cNvPr id="14" name="Groupe 13">
            <a:extLst>
              <a:ext uri="{FF2B5EF4-FFF2-40B4-BE49-F238E27FC236}">
                <a16:creationId xmlns:a16="http://schemas.microsoft.com/office/drawing/2014/main" id="{B9D7B798-FE57-4108-B1B6-8E5BCFF10A17}"/>
              </a:ext>
            </a:extLst>
          </p:cNvPr>
          <p:cNvGrpSpPr/>
          <p:nvPr/>
        </p:nvGrpSpPr>
        <p:grpSpPr>
          <a:xfrm>
            <a:off x="3913729" y="2632438"/>
            <a:ext cx="8278271" cy="3650895"/>
            <a:chOff x="3913729" y="2632438"/>
            <a:chExt cx="8278271" cy="3650895"/>
          </a:xfrm>
        </p:grpSpPr>
        <p:grpSp>
          <p:nvGrpSpPr>
            <p:cNvPr id="13" name="Groupe 12">
              <a:extLst>
                <a:ext uri="{FF2B5EF4-FFF2-40B4-BE49-F238E27FC236}">
                  <a16:creationId xmlns:a16="http://schemas.microsoft.com/office/drawing/2014/main" id="{CA5CDFF0-4138-411F-8A9E-7C88059AF505}"/>
                </a:ext>
              </a:extLst>
            </p:cNvPr>
            <p:cNvGrpSpPr/>
            <p:nvPr/>
          </p:nvGrpSpPr>
          <p:grpSpPr>
            <a:xfrm>
              <a:off x="3913729" y="2632438"/>
              <a:ext cx="7915720" cy="3650895"/>
              <a:chOff x="3913729" y="2632438"/>
              <a:chExt cx="7915720" cy="3650895"/>
            </a:xfrm>
          </p:grpSpPr>
          <p:grpSp>
            <p:nvGrpSpPr>
              <p:cNvPr id="12" name="Groupe 11">
                <a:extLst>
                  <a:ext uri="{FF2B5EF4-FFF2-40B4-BE49-F238E27FC236}">
                    <a16:creationId xmlns:a16="http://schemas.microsoft.com/office/drawing/2014/main" id="{79CF17AC-3030-4800-BE6B-032AB466CEBC}"/>
                  </a:ext>
                </a:extLst>
              </p:cNvPr>
              <p:cNvGrpSpPr/>
              <p:nvPr/>
            </p:nvGrpSpPr>
            <p:grpSpPr>
              <a:xfrm>
                <a:off x="3972321" y="2632438"/>
                <a:ext cx="7857128" cy="3650895"/>
                <a:chOff x="3972321" y="2632438"/>
                <a:chExt cx="7857128" cy="3650895"/>
              </a:xfrm>
            </p:grpSpPr>
            <p:pic>
              <p:nvPicPr>
                <p:cNvPr id="4" name="Image 3">
                  <a:extLst>
                    <a:ext uri="{FF2B5EF4-FFF2-40B4-BE49-F238E27FC236}">
                      <a16:creationId xmlns:a16="http://schemas.microsoft.com/office/drawing/2014/main" id="{2CFE7B67-3F7E-4272-AF40-B0EF01D84854}"/>
                    </a:ext>
                  </a:extLst>
                </p:cNvPr>
                <p:cNvPicPr>
                  <a:picLocks noChangeAspect="1"/>
                </p:cNvPicPr>
                <p:nvPr/>
              </p:nvPicPr>
              <p:blipFill rotWithShape="1">
                <a:blip r:embed="rId11"/>
                <a:srcRect r="3206"/>
                <a:stretch/>
              </p:blipFill>
              <p:spPr>
                <a:xfrm>
                  <a:off x="3972321" y="2632438"/>
                  <a:ext cx="7857128" cy="3650895"/>
                </a:xfrm>
                <a:prstGeom prst="rect">
                  <a:avLst/>
                </a:prstGeom>
              </p:spPr>
            </p:pic>
            <p:sp>
              <p:nvSpPr>
                <p:cNvPr id="10" name="ZoneTexte 9">
                  <a:extLst>
                    <a:ext uri="{FF2B5EF4-FFF2-40B4-BE49-F238E27FC236}">
                      <a16:creationId xmlns:a16="http://schemas.microsoft.com/office/drawing/2014/main" id="{1C1B6884-35BE-46FB-B8C9-579F1999739D}"/>
                    </a:ext>
                  </a:extLst>
                </p:cNvPr>
                <p:cNvSpPr txBox="1"/>
                <p:nvPr/>
              </p:nvSpPr>
              <p:spPr>
                <a:xfrm>
                  <a:off x="5890111" y="3244334"/>
                  <a:ext cx="3135088" cy="369332"/>
                </a:xfrm>
                <a:prstGeom prst="rect">
                  <a:avLst/>
                </a:prstGeom>
                <a:solidFill>
                  <a:schemeClr val="bg1"/>
                </a:solidFill>
              </p:spPr>
              <p:txBody>
                <a:bodyPr wrap="square" rtlCol="0">
                  <a:spAutoFit/>
                </a:bodyPr>
                <a:lstStyle/>
                <a:p>
                  <a:r>
                    <a:rPr lang="fr-FR" sz="1400" b="1" u="sng" dirty="0">
                      <a:solidFill>
                        <a:srgbClr val="FF6600"/>
                      </a:solidFill>
                      <a:hlinkClick r:id="rId12"/>
                    </a:rPr>
                    <a:t>formulaire</a:t>
                  </a:r>
                  <a:r>
                    <a:rPr lang="fr-FR" sz="1400" b="1" u="sng" dirty="0">
                      <a:solidFill>
                        <a:srgbClr val="FF6600"/>
                      </a:solidFill>
                    </a:rPr>
                    <a:t> de demande de césure</a:t>
                  </a:r>
                  <a:r>
                    <a:rPr lang="fr-FR" dirty="0"/>
                    <a:t> </a:t>
                  </a:r>
                </a:p>
              </p:txBody>
            </p:sp>
          </p:grpSp>
          <p:sp>
            <p:nvSpPr>
              <p:cNvPr id="11" name="ZoneTexte 10">
                <a:extLst>
                  <a:ext uri="{FF2B5EF4-FFF2-40B4-BE49-F238E27FC236}">
                    <a16:creationId xmlns:a16="http://schemas.microsoft.com/office/drawing/2014/main" id="{C0D33D9F-28C8-40BC-8308-A29E47B58BA0}"/>
                  </a:ext>
                </a:extLst>
              </p:cNvPr>
              <p:cNvSpPr txBox="1"/>
              <p:nvPr/>
            </p:nvSpPr>
            <p:spPr>
              <a:xfrm>
                <a:off x="3913729" y="4462949"/>
                <a:ext cx="1111324" cy="307777"/>
              </a:xfrm>
              <a:prstGeom prst="rect">
                <a:avLst/>
              </a:prstGeom>
              <a:solidFill>
                <a:schemeClr val="bg1"/>
              </a:solidFill>
            </p:spPr>
            <p:txBody>
              <a:bodyPr wrap="square" rtlCol="0">
                <a:spAutoFit/>
              </a:bodyPr>
              <a:lstStyle/>
              <a:p>
                <a:r>
                  <a:rPr lang="fr-FR" sz="1400" b="1" u="sng" dirty="0">
                    <a:solidFill>
                      <a:srgbClr val="FF6600"/>
                    </a:solidFill>
                    <a:hlinkClick r:id="rId13"/>
                  </a:rPr>
                  <a:t>Consulter</a:t>
                </a:r>
                <a:endParaRPr lang="fr-FR" dirty="0"/>
              </a:p>
            </p:txBody>
          </p:sp>
        </p:grpSp>
        <p:grpSp>
          <p:nvGrpSpPr>
            <p:cNvPr id="9" name="Groupe 8">
              <a:extLst>
                <a:ext uri="{FF2B5EF4-FFF2-40B4-BE49-F238E27FC236}">
                  <a16:creationId xmlns:a16="http://schemas.microsoft.com/office/drawing/2014/main" id="{EE4800DF-80C2-4938-A5AD-3295638EE901}"/>
                </a:ext>
              </a:extLst>
            </p:cNvPr>
            <p:cNvGrpSpPr/>
            <p:nvPr/>
          </p:nvGrpSpPr>
          <p:grpSpPr>
            <a:xfrm>
              <a:off x="9329984" y="5266559"/>
              <a:ext cx="2862016" cy="737186"/>
              <a:chOff x="9240611" y="5123123"/>
              <a:chExt cx="2862016" cy="737186"/>
            </a:xfrm>
          </p:grpSpPr>
          <p:sp>
            <p:nvSpPr>
              <p:cNvPr id="8" name="Ellipse 7">
                <a:extLst>
                  <a:ext uri="{FF2B5EF4-FFF2-40B4-BE49-F238E27FC236}">
                    <a16:creationId xmlns:a16="http://schemas.microsoft.com/office/drawing/2014/main" id="{D862A81E-0DAD-4683-BFB4-A2EC6D6D36A9}"/>
                  </a:ext>
                </a:extLst>
              </p:cNvPr>
              <p:cNvSpPr/>
              <p:nvPr/>
            </p:nvSpPr>
            <p:spPr>
              <a:xfrm>
                <a:off x="9240611" y="5123123"/>
                <a:ext cx="2862016" cy="737186"/>
              </a:xfrm>
              <a:prstGeom prst="ellipse">
                <a:avLst/>
              </a:prstGeom>
              <a:noFill/>
              <a:ln w="28575">
                <a:solidFill>
                  <a:srgbClr val="00A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D7E6761-4DD8-4454-B871-DA99AFA5EA94}"/>
                  </a:ext>
                </a:extLst>
              </p:cNvPr>
              <p:cNvSpPr txBox="1"/>
              <p:nvPr/>
            </p:nvSpPr>
            <p:spPr>
              <a:xfrm>
                <a:off x="9444799" y="5337828"/>
                <a:ext cx="2453641" cy="307777"/>
              </a:xfrm>
              <a:prstGeom prst="rect">
                <a:avLst/>
              </a:prstGeom>
              <a:solidFill>
                <a:schemeClr val="bg1"/>
              </a:solidFill>
            </p:spPr>
            <p:txBody>
              <a:bodyPr wrap="square" rtlCol="0">
                <a:spAutoFit/>
              </a:bodyPr>
              <a:lstStyle/>
              <a:p>
                <a:r>
                  <a:rPr lang="fr-FR" sz="1400" b="1" u="sng" dirty="0">
                    <a:solidFill>
                      <a:srgbClr val="FF6600"/>
                    </a:solidFill>
                    <a:hlinkClick r:id="rId14"/>
                  </a:rPr>
                  <a:t>Consultez</a:t>
                </a:r>
                <a:r>
                  <a:rPr lang="fr-FR" sz="1400" b="1" u="sng" dirty="0">
                    <a:solidFill>
                      <a:srgbClr val="FF6600"/>
                    </a:solidFill>
                  </a:rPr>
                  <a:t> le texte de mise</a:t>
                </a:r>
              </a:p>
            </p:txBody>
          </p:sp>
        </p:grpSp>
      </p:grpSp>
    </p:spTree>
    <p:extLst>
      <p:ext uri="{BB962C8B-B14F-4D97-AF65-F5344CB8AC3E}">
        <p14:creationId xmlns:p14="http://schemas.microsoft.com/office/powerpoint/2010/main" val="234607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EC80DC6-DF33-4DA7-A8E1-79D3EA1160C5}"/>
              </a:ext>
            </a:extLst>
          </p:cNvPr>
          <p:cNvPicPr>
            <a:picLocks noChangeAspect="1"/>
          </p:cNvPicPr>
          <p:nvPr/>
        </p:nvPicPr>
        <p:blipFill>
          <a:blip r:embed="rId3"/>
          <a:stretch>
            <a:fillRect/>
          </a:stretch>
        </p:blipFill>
        <p:spPr>
          <a:xfrm>
            <a:off x="413902" y="968662"/>
            <a:ext cx="4095750" cy="2133600"/>
          </a:xfrm>
          <a:prstGeom prst="rect">
            <a:avLst/>
          </a:prstGeom>
        </p:spPr>
      </p:pic>
      <p:pic>
        <p:nvPicPr>
          <p:cNvPr id="4" name="Image 3">
            <a:extLst>
              <a:ext uri="{FF2B5EF4-FFF2-40B4-BE49-F238E27FC236}">
                <a16:creationId xmlns:a16="http://schemas.microsoft.com/office/drawing/2014/main" id="{7BF067E1-BEB7-4051-BF3C-2474CF424BA6}"/>
              </a:ext>
            </a:extLst>
          </p:cNvPr>
          <p:cNvPicPr>
            <a:picLocks noChangeAspect="1"/>
          </p:cNvPicPr>
          <p:nvPr/>
        </p:nvPicPr>
        <p:blipFill>
          <a:blip r:embed="rId4"/>
          <a:stretch>
            <a:fillRect/>
          </a:stretch>
        </p:blipFill>
        <p:spPr>
          <a:xfrm>
            <a:off x="3495128" y="3429000"/>
            <a:ext cx="4114800" cy="3086100"/>
          </a:xfrm>
          <a:prstGeom prst="rect">
            <a:avLst/>
          </a:prstGeom>
        </p:spPr>
      </p:pic>
      <p:pic>
        <p:nvPicPr>
          <p:cNvPr id="7" name="Image 6">
            <a:extLst>
              <a:ext uri="{FF2B5EF4-FFF2-40B4-BE49-F238E27FC236}">
                <a16:creationId xmlns:a16="http://schemas.microsoft.com/office/drawing/2014/main" id="{FAED8AA7-E9A3-4469-8E26-163AB01DC86B}"/>
              </a:ext>
            </a:extLst>
          </p:cNvPr>
          <p:cNvPicPr>
            <a:picLocks noChangeAspect="1"/>
          </p:cNvPicPr>
          <p:nvPr/>
        </p:nvPicPr>
        <p:blipFill>
          <a:blip r:embed="rId5"/>
          <a:stretch>
            <a:fillRect/>
          </a:stretch>
        </p:blipFill>
        <p:spPr>
          <a:xfrm>
            <a:off x="7778873" y="1598326"/>
            <a:ext cx="4076700" cy="4314825"/>
          </a:xfrm>
          <a:prstGeom prst="rect">
            <a:avLst/>
          </a:prstGeom>
        </p:spPr>
      </p:pic>
      <p:sp>
        <p:nvSpPr>
          <p:cNvPr id="11" name="Titre 1">
            <a:extLst>
              <a:ext uri="{FF2B5EF4-FFF2-40B4-BE49-F238E27FC236}">
                <a16:creationId xmlns:a16="http://schemas.microsoft.com/office/drawing/2014/main" id="{67047CEA-9EA4-4595-9739-98232E66743D}"/>
              </a:ext>
            </a:extLst>
          </p:cNvPr>
          <p:cNvSpPr txBox="1">
            <a:spLocks/>
          </p:cNvSpPr>
          <p:nvPr/>
        </p:nvSpPr>
        <p:spPr>
          <a:xfrm>
            <a:off x="510427" y="363046"/>
            <a:ext cx="5786464" cy="484679"/>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sz="2800" dirty="0">
                <a:solidFill>
                  <a:schemeClr val="accent1"/>
                </a:solidFill>
                <a:hlinkClick r:id="rId6"/>
              </a:rPr>
              <a:t>La FAQ césure du Ministère</a:t>
            </a:r>
            <a:endParaRPr lang="fr-FR" sz="2800" dirty="0">
              <a:solidFill>
                <a:schemeClr val="accent1"/>
              </a:solidFill>
            </a:endParaRPr>
          </a:p>
        </p:txBody>
      </p:sp>
      <p:pic>
        <p:nvPicPr>
          <p:cNvPr id="12" name="Image 11">
            <a:hlinkClick r:id="rId6"/>
            <a:extLst>
              <a:ext uri="{FF2B5EF4-FFF2-40B4-BE49-F238E27FC236}">
                <a16:creationId xmlns:a16="http://schemas.microsoft.com/office/drawing/2014/main" id="{75EBF30A-89D9-4B4A-87F4-AB42275CE8C6}"/>
              </a:ext>
            </a:extLst>
          </p:cNvPr>
          <p:cNvPicPr>
            <a:picLocks noChangeAspect="1"/>
          </p:cNvPicPr>
          <p:nvPr/>
        </p:nvPicPr>
        <p:blipFill>
          <a:blip r:embed="rId7"/>
          <a:stretch>
            <a:fillRect/>
          </a:stretch>
        </p:blipFill>
        <p:spPr>
          <a:xfrm>
            <a:off x="4587127" y="1445944"/>
            <a:ext cx="3114271" cy="1462954"/>
          </a:xfrm>
          <a:prstGeom prst="rect">
            <a:avLst/>
          </a:prstGeom>
        </p:spPr>
      </p:pic>
      <p:pic>
        <p:nvPicPr>
          <p:cNvPr id="13" name="Image 12">
            <a:hlinkClick r:id="rId6"/>
            <a:extLst>
              <a:ext uri="{FF2B5EF4-FFF2-40B4-BE49-F238E27FC236}">
                <a16:creationId xmlns:a16="http://schemas.microsoft.com/office/drawing/2014/main" id="{9FA6ACEF-FCDF-45DF-805F-ADC683A918E2}"/>
              </a:ext>
            </a:extLst>
          </p:cNvPr>
          <p:cNvPicPr>
            <a:picLocks noChangeAspect="1"/>
          </p:cNvPicPr>
          <p:nvPr/>
        </p:nvPicPr>
        <p:blipFill>
          <a:blip r:embed="rId8"/>
          <a:stretch>
            <a:fillRect/>
          </a:stretch>
        </p:blipFill>
        <p:spPr>
          <a:xfrm>
            <a:off x="413902" y="3860800"/>
            <a:ext cx="2782777" cy="764284"/>
          </a:xfrm>
          <a:prstGeom prst="rect">
            <a:avLst/>
          </a:prstGeom>
        </p:spPr>
      </p:pic>
      <p:pic>
        <p:nvPicPr>
          <p:cNvPr id="14" name="Image 13">
            <a:extLst>
              <a:ext uri="{FF2B5EF4-FFF2-40B4-BE49-F238E27FC236}">
                <a16:creationId xmlns:a16="http://schemas.microsoft.com/office/drawing/2014/main" id="{45CC63D1-E1BF-448C-97F9-E7D4B888AA17}"/>
              </a:ext>
            </a:extLst>
          </p:cNvPr>
          <p:cNvPicPr>
            <a:picLocks noChangeAspect="1"/>
          </p:cNvPicPr>
          <p:nvPr/>
        </p:nvPicPr>
        <p:blipFill>
          <a:blip r:embed="rId9"/>
          <a:stretch>
            <a:fillRect/>
          </a:stretch>
        </p:blipFill>
        <p:spPr>
          <a:xfrm>
            <a:off x="7174700" y="382950"/>
            <a:ext cx="1391286" cy="1215376"/>
          </a:xfrm>
          <a:prstGeom prst="rect">
            <a:avLst/>
          </a:prstGeom>
        </p:spPr>
      </p:pic>
      <p:grpSp>
        <p:nvGrpSpPr>
          <p:cNvPr id="6" name="Groupe 5">
            <a:extLst>
              <a:ext uri="{FF2B5EF4-FFF2-40B4-BE49-F238E27FC236}">
                <a16:creationId xmlns:a16="http://schemas.microsoft.com/office/drawing/2014/main" id="{0AE3C505-634A-48EB-B78B-9BA6F3EA58E0}"/>
              </a:ext>
            </a:extLst>
          </p:cNvPr>
          <p:cNvGrpSpPr/>
          <p:nvPr/>
        </p:nvGrpSpPr>
        <p:grpSpPr>
          <a:xfrm>
            <a:off x="702899" y="5578823"/>
            <a:ext cx="1171488" cy="621030"/>
            <a:chOff x="1410002" y="4972050"/>
            <a:chExt cx="1171488" cy="621030"/>
          </a:xfrm>
        </p:grpSpPr>
        <p:pic>
          <p:nvPicPr>
            <p:cNvPr id="3" name="Image 2">
              <a:extLst>
                <a:ext uri="{FF2B5EF4-FFF2-40B4-BE49-F238E27FC236}">
                  <a16:creationId xmlns:a16="http://schemas.microsoft.com/office/drawing/2014/main" id="{9A4E5BAB-647D-4407-B004-1F295D0954C2}"/>
                </a:ext>
              </a:extLst>
            </p:cNvPr>
            <p:cNvPicPr>
              <a:picLocks noChangeAspect="1"/>
            </p:cNvPicPr>
            <p:nvPr/>
          </p:nvPicPr>
          <p:blipFill>
            <a:blip r:embed="rId10"/>
            <a:stretch>
              <a:fillRect/>
            </a:stretch>
          </p:blipFill>
          <p:spPr>
            <a:xfrm>
              <a:off x="1410002" y="4972050"/>
              <a:ext cx="1171488" cy="621030"/>
            </a:xfrm>
            <a:prstGeom prst="rect">
              <a:avLst/>
            </a:prstGeom>
          </p:spPr>
        </p:pic>
        <p:sp>
          <p:nvSpPr>
            <p:cNvPr id="5" name="ZoneTexte 4">
              <a:extLst>
                <a:ext uri="{FF2B5EF4-FFF2-40B4-BE49-F238E27FC236}">
                  <a16:creationId xmlns:a16="http://schemas.microsoft.com/office/drawing/2014/main" id="{E4A7211E-CE3C-428F-B3B0-947F98CB775B}"/>
                </a:ext>
              </a:extLst>
            </p:cNvPr>
            <p:cNvSpPr txBox="1"/>
            <p:nvPr/>
          </p:nvSpPr>
          <p:spPr>
            <a:xfrm>
              <a:off x="1410002" y="5069860"/>
              <a:ext cx="792480" cy="523220"/>
            </a:xfrm>
            <a:prstGeom prst="rect">
              <a:avLst/>
            </a:prstGeom>
            <a:noFill/>
          </p:spPr>
          <p:txBody>
            <a:bodyPr wrap="square" rtlCol="0">
              <a:spAutoFit/>
            </a:bodyPr>
            <a:lstStyle/>
            <a:p>
              <a:r>
                <a:rPr lang="fr-FR" sz="2800" b="1" dirty="0"/>
                <a:t>(…)</a:t>
              </a:r>
            </a:p>
          </p:txBody>
        </p:sp>
      </p:grpSp>
    </p:spTree>
    <p:extLst>
      <p:ext uri="{BB962C8B-B14F-4D97-AF65-F5344CB8AC3E}">
        <p14:creationId xmlns:p14="http://schemas.microsoft.com/office/powerpoint/2010/main" val="87814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73375-A23B-4C2E-84C7-90E2EF6C6ED8}"/>
              </a:ext>
            </a:extLst>
          </p:cNvPr>
          <p:cNvSpPr>
            <a:spLocks noGrp="1"/>
          </p:cNvSpPr>
          <p:nvPr>
            <p:ph type="title"/>
          </p:nvPr>
        </p:nvSpPr>
        <p:spPr>
          <a:xfrm>
            <a:off x="617198" y="307418"/>
            <a:ext cx="8712200" cy="1101306"/>
          </a:xfrm>
        </p:spPr>
        <p:txBody>
          <a:bodyPr/>
          <a:lstStyle/>
          <a:p>
            <a:pPr algn="l"/>
            <a:r>
              <a:rPr lang="fr-FR" dirty="0">
                <a:solidFill>
                  <a:srgbClr val="FFC000"/>
                </a:solidFill>
              </a:rPr>
              <a:t> </a:t>
            </a:r>
            <a:r>
              <a:rPr lang="fr-FR" dirty="0">
                <a:solidFill>
                  <a:srgbClr val="00B050"/>
                </a:solidFill>
              </a:rPr>
              <a:t>Les ressources UGA</a:t>
            </a:r>
          </a:p>
        </p:txBody>
      </p:sp>
      <p:pic>
        <p:nvPicPr>
          <p:cNvPr id="6" name="Image 5">
            <a:hlinkClick r:id="rId3"/>
            <a:extLst>
              <a:ext uri="{FF2B5EF4-FFF2-40B4-BE49-F238E27FC236}">
                <a16:creationId xmlns:a16="http://schemas.microsoft.com/office/drawing/2014/main" id="{74E542F6-F5A2-4AD7-9BF8-5C8D2AFC6D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3728" y="2635533"/>
            <a:ext cx="1303552" cy="1861311"/>
          </a:xfrm>
          <a:prstGeom prst="rect">
            <a:avLst/>
          </a:prstGeom>
          <a:ln>
            <a:noFill/>
          </a:ln>
          <a:effectLst/>
        </p:spPr>
      </p:pic>
      <p:pic>
        <p:nvPicPr>
          <p:cNvPr id="7" name="Image 6">
            <a:hlinkClick r:id="rId5"/>
            <a:extLst>
              <a:ext uri="{FF2B5EF4-FFF2-40B4-BE49-F238E27FC236}">
                <a16:creationId xmlns:a16="http://schemas.microsoft.com/office/drawing/2014/main" id="{520ABF21-224C-4E38-AB81-5CBA7FA6934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1153" y="3160477"/>
            <a:ext cx="1256720" cy="1796189"/>
          </a:xfrm>
          <a:prstGeom prst="rect">
            <a:avLst/>
          </a:prstGeom>
          <a:ln>
            <a:noFill/>
          </a:ln>
          <a:effectLst/>
        </p:spPr>
      </p:pic>
      <p:sp>
        <p:nvSpPr>
          <p:cNvPr id="13" name="ZoneTexte 12">
            <a:extLst>
              <a:ext uri="{FF2B5EF4-FFF2-40B4-BE49-F238E27FC236}">
                <a16:creationId xmlns:a16="http://schemas.microsoft.com/office/drawing/2014/main" id="{997CDEB9-771B-4103-807A-C232F717552B}"/>
              </a:ext>
            </a:extLst>
          </p:cNvPr>
          <p:cNvSpPr txBox="1"/>
          <p:nvPr/>
        </p:nvSpPr>
        <p:spPr>
          <a:xfrm>
            <a:off x="3068448" y="1111316"/>
            <a:ext cx="4419493" cy="369332"/>
          </a:xfrm>
          <a:prstGeom prst="rect">
            <a:avLst/>
          </a:prstGeom>
          <a:noFill/>
        </p:spPr>
        <p:txBody>
          <a:bodyPr wrap="square" rtlCol="0">
            <a:spAutoFit/>
          </a:bodyPr>
          <a:lstStyle/>
          <a:p>
            <a:pPr algn="ctr"/>
            <a:r>
              <a:rPr lang="fr-FR" b="1" dirty="0">
                <a:solidFill>
                  <a:schemeClr val="accent5"/>
                </a:solidFill>
              </a:rPr>
              <a:t>En petits groupes</a:t>
            </a:r>
          </a:p>
        </p:txBody>
      </p:sp>
      <p:pic>
        <p:nvPicPr>
          <p:cNvPr id="14" name="Image 13">
            <a:extLst>
              <a:ext uri="{FF2B5EF4-FFF2-40B4-BE49-F238E27FC236}">
                <a16:creationId xmlns:a16="http://schemas.microsoft.com/office/drawing/2014/main" id="{0ECB0040-EF69-4D96-9EAB-5EE609F3D20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041088" y="2144043"/>
            <a:ext cx="2792923" cy="1861311"/>
          </a:xfrm>
          <a:prstGeom prst="rect">
            <a:avLst/>
          </a:prstGeom>
        </p:spPr>
      </p:pic>
      <p:sp>
        <p:nvSpPr>
          <p:cNvPr id="15" name="ZoneTexte 14">
            <a:extLst>
              <a:ext uri="{FF2B5EF4-FFF2-40B4-BE49-F238E27FC236}">
                <a16:creationId xmlns:a16="http://schemas.microsoft.com/office/drawing/2014/main" id="{94E177D3-490D-4E52-B2DF-70B7FDBBEF8F}"/>
              </a:ext>
            </a:extLst>
          </p:cNvPr>
          <p:cNvSpPr txBox="1"/>
          <p:nvPr/>
        </p:nvSpPr>
        <p:spPr>
          <a:xfrm>
            <a:off x="7608516" y="1183686"/>
            <a:ext cx="3896524" cy="369332"/>
          </a:xfrm>
          <a:prstGeom prst="rect">
            <a:avLst/>
          </a:prstGeom>
          <a:noFill/>
        </p:spPr>
        <p:txBody>
          <a:bodyPr wrap="square" rtlCol="0">
            <a:spAutoFit/>
          </a:bodyPr>
          <a:lstStyle/>
          <a:p>
            <a:pPr algn="ctr"/>
            <a:r>
              <a:rPr lang="fr-FR" b="1" dirty="0">
                <a:solidFill>
                  <a:schemeClr val="accent5"/>
                </a:solidFill>
              </a:rPr>
              <a:t>En individuel</a:t>
            </a:r>
          </a:p>
        </p:txBody>
      </p:sp>
      <p:sp>
        <p:nvSpPr>
          <p:cNvPr id="16" name="ZoneTexte 15">
            <a:extLst>
              <a:ext uri="{FF2B5EF4-FFF2-40B4-BE49-F238E27FC236}">
                <a16:creationId xmlns:a16="http://schemas.microsoft.com/office/drawing/2014/main" id="{97EB88F3-B7F5-4700-BE60-6DD78E93E51E}"/>
              </a:ext>
            </a:extLst>
          </p:cNvPr>
          <p:cNvSpPr txBox="1"/>
          <p:nvPr/>
        </p:nvSpPr>
        <p:spPr>
          <a:xfrm>
            <a:off x="4041088" y="4061870"/>
            <a:ext cx="3209084" cy="1600438"/>
          </a:xfrm>
          <a:prstGeom prst="rect">
            <a:avLst/>
          </a:prstGeom>
          <a:noFill/>
        </p:spPr>
        <p:txBody>
          <a:bodyPr wrap="square" rtlCol="0">
            <a:spAutoFit/>
          </a:bodyPr>
          <a:lstStyle/>
          <a:p>
            <a:r>
              <a:rPr lang="fr-FR" sz="1400" b="1" dirty="0">
                <a:solidFill>
                  <a:srgbClr val="00B050"/>
                </a:solidFill>
                <a:latin typeface="Calibri" panose="020F0502020204030204" pitchFamily="34" charset="0"/>
                <a:cs typeface="Calibri" panose="020F0502020204030204" pitchFamily="34" charset="0"/>
              </a:rPr>
              <a:t>Animés par des professionnels </a:t>
            </a:r>
          </a:p>
          <a:p>
            <a:endParaRPr lang="fr-FR" sz="1400" b="1" dirty="0">
              <a:solidFill>
                <a:srgbClr val="00B050"/>
              </a:solidFill>
              <a:latin typeface="Calibri" panose="020F0502020204030204" pitchFamily="34" charset="0"/>
              <a:cs typeface="Calibri" panose="020F0502020204030204" pitchFamily="34" charset="0"/>
            </a:endParaRPr>
          </a:p>
          <a:p>
            <a:pPr marL="285750" indent="-285750">
              <a:buFontTx/>
              <a:buChar char="›"/>
            </a:pPr>
            <a:r>
              <a:rPr lang="fr-FR" sz="1400" b="1" dirty="0">
                <a:solidFill>
                  <a:srgbClr val="00B050"/>
                </a:solidFill>
                <a:latin typeface="Calibri" panose="020F0502020204030204" pitchFamily="34" charset="0"/>
                <a:cs typeface="Calibri" panose="020F0502020204030204" pitchFamily="34" charset="0"/>
              </a:rPr>
              <a:t>CV</a:t>
            </a:r>
          </a:p>
          <a:p>
            <a:pPr marL="285750" indent="-285750">
              <a:buFontTx/>
              <a:buChar char="›"/>
            </a:pPr>
            <a:r>
              <a:rPr lang="fr-FR" sz="1400" b="1" dirty="0">
                <a:solidFill>
                  <a:srgbClr val="00B050"/>
                </a:solidFill>
                <a:latin typeface="Calibri" panose="020F0502020204030204" pitchFamily="34" charset="0"/>
                <a:cs typeface="Calibri" panose="020F0502020204030204" pitchFamily="34" charset="0"/>
              </a:rPr>
              <a:t>Lettre de motivation</a:t>
            </a:r>
          </a:p>
          <a:p>
            <a:pPr marL="285750" indent="-285750">
              <a:buFontTx/>
              <a:buChar char="›"/>
            </a:pPr>
            <a:r>
              <a:rPr lang="fr-FR" sz="1400" b="1" dirty="0">
                <a:solidFill>
                  <a:srgbClr val="00B050"/>
                </a:solidFill>
                <a:latin typeface="Calibri" panose="020F0502020204030204" pitchFamily="34" charset="0"/>
                <a:cs typeface="Calibri" panose="020F0502020204030204" pitchFamily="34" charset="0"/>
              </a:rPr>
              <a:t>L’entretien : se préparer // Une simulation pour s’entrainer  …</a:t>
            </a:r>
            <a:endParaRPr lang="fr-FR" sz="1400" dirty="0">
              <a:solidFill>
                <a:srgbClr val="00B050"/>
              </a:solidFill>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p:txBody>
      </p:sp>
      <p:pic>
        <p:nvPicPr>
          <p:cNvPr id="18" name="Image 17">
            <a:extLst>
              <a:ext uri="{FF2B5EF4-FFF2-40B4-BE49-F238E27FC236}">
                <a16:creationId xmlns:a16="http://schemas.microsoft.com/office/drawing/2014/main" id="{165DDF6C-B023-4FB9-97ED-FB48B78D03B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 r="40012" b="13337"/>
          <a:stretch/>
        </p:blipFill>
        <p:spPr>
          <a:xfrm>
            <a:off x="9583136" y="2080596"/>
            <a:ext cx="1771455" cy="1186704"/>
          </a:xfrm>
          <a:prstGeom prst="rect">
            <a:avLst/>
          </a:prstGeom>
          <a:ln>
            <a:noFill/>
          </a:ln>
        </p:spPr>
      </p:pic>
      <p:pic>
        <p:nvPicPr>
          <p:cNvPr id="17" name="Image 16">
            <a:extLst>
              <a:ext uri="{FF2B5EF4-FFF2-40B4-BE49-F238E27FC236}">
                <a16:creationId xmlns:a16="http://schemas.microsoft.com/office/drawing/2014/main" id="{948A4A38-8F5E-4B4E-8B85-A97FED444E1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889066" y="2144043"/>
            <a:ext cx="1615954" cy="1117053"/>
          </a:xfrm>
          <a:prstGeom prst="rect">
            <a:avLst/>
          </a:prstGeom>
        </p:spPr>
      </p:pic>
      <p:sp>
        <p:nvSpPr>
          <p:cNvPr id="19" name="Rectangle 18">
            <a:extLst>
              <a:ext uri="{FF2B5EF4-FFF2-40B4-BE49-F238E27FC236}">
                <a16:creationId xmlns:a16="http://schemas.microsoft.com/office/drawing/2014/main" id="{B3BB37B4-7CC1-46DA-AD19-96AD880FFFB2}"/>
              </a:ext>
            </a:extLst>
          </p:cNvPr>
          <p:cNvSpPr/>
          <p:nvPr/>
        </p:nvSpPr>
        <p:spPr>
          <a:xfrm>
            <a:off x="7937259" y="5643309"/>
            <a:ext cx="4346089" cy="954107"/>
          </a:xfrm>
          <a:prstGeom prst="rect">
            <a:avLst/>
          </a:prstGeom>
        </p:spPr>
        <p:txBody>
          <a:bodyPr wrap="square">
            <a:spAutoFit/>
          </a:bodyPr>
          <a:lstStyle/>
          <a:p>
            <a:pPr marL="623888" algn="just">
              <a:buClr>
                <a:schemeClr val="accent6">
                  <a:lumMod val="60000"/>
                  <a:lumOff val="40000"/>
                </a:schemeClr>
              </a:buClr>
            </a:pPr>
            <a:r>
              <a:rPr lang="fr-FR" sz="1400" i="1" dirty="0">
                <a:latin typeface="Calibri" panose="020F0502020204030204" pitchFamily="34" charset="0"/>
                <a:cs typeface="Calibri" panose="020F0502020204030204" pitchFamily="34" charset="0"/>
              </a:rPr>
              <a:t>Bâtiment Pierre-Mendès-France (1</a:t>
            </a:r>
            <a:r>
              <a:rPr lang="fr-FR" sz="1400" i="1" baseline="30000" dirty="0">
                <a:latin typeface="Calibri" panose="020F0502020204030204" pitchFamily="34" charset="0"/>
                <a:cs typeface="Calibri" panose="020F0502020204030204" pitchFamily="34" charset="0"/>
              </a:rPr>
              <a:t>er</a:t>
            </a:r>
            <a:r>
              <a:rPr lang="fr-FR" sz="1400" i="1" dirty="0">
                <a:latin typeface="Calibri" panose="020F0502020204030204" pitchFamily="34" charset="0"/>
                <a:cs typeface="Calibri" panose="020F0502020204030204" pitchFamily="34" charset="0"/>
              </a:rPr>
              <a:t> étage)</a:t>
            </a:r>
          </a:p>
          <a:p>
            <a:pPr marL="623888" algn="just">
              <a:buClr>
                <a:schemeClr val="accent6">
                  <a:lumMod val="60000"/>
                  <a:lumOff val="40000"/>
                </a:schemeClr>
              </a:buClr>
            </a:pPr>
            <a:r>
              <a:rPr lang="fr-FR" sz="1400" i="1" dirty="0">
                <a:latin typeface="Calibri" panose="020F0502020204030204" pitchFamily="34" charset="0"/>
                <a:cs typeface="Calibri" panose="020F0502020204030204" pitchFamily="34" charset="0"/>
              </a:rPr>
              <a:t>640 rue des Universités</a:t>
            </a:r>
          </a:p>
          <a:p>
            <a:pPr marL="623888" algn="just">
              <a:buClr>
                <a:schemeClr val="accent6">
                  <a:lumMod val="60000"/>
                  <a:lumOff val="40000"/>
                </a:schemeClr>
              </a:buClr>
            </a:pPr>
            <a:r>
              <a:rPr lang="fr-FR" sz="1400" i="1" dirty="0">
                <a:latin typeface="Calibri" panose="020F0502020204030204" pitchFamily="34" charset="0"/>
                <a:cs typeface="Calibri" panose="020F0502020204030204" pitchFamily="34" charset="0"/>
              </a:rPr>
              <a:t>38400 Saint-Martin-d’Hères</a:t>
            </a:r>
          </a:p>
          <a:p>
            <a:pPr marL="623888" algn="just">
              <a:buClr>
                <a:schemeClr val="accent6">
                  <a:lumMod val="60000"/>
                  <a:lumOff val="40000"/>
                </a:schemeClr>
              </a:buClr>
            </a:pPr>
            <a:endParaRPr lang="fr-FR" sz="1400" i="1" dirty="0">
              <a:latin typeface="Calibri" panose="020F0502020204030204" pitchFamily="34" charset="0"/>
              <a:cs typeface="Calibri" panose="020F0502020204030204" pitchFamily="34" charset="0"/>
            </a:endParaRPr>
          </a:p>
        </p:txBody>
      </p:sp>
      <p:pic>
        <p:nvPicPr>
          <p:cNvPr id="20" name="Image 19">
            <a:extLst>
              <a:ext uri="{FF2B5EF4-FFF2-40B4-BE49-F238E27FC236}">
                <a16:creationId xmlns:a16="http://schemas.microsoft.com/office/drawing/2014/main" id="{9BEDCB9D-F518-4D7F-AC6D-47FA9214406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960820" y="5719699"/>
            <a:ext cx="400663" cy="400663"/>
          </a:xfrm>
          <a:prstGeom prst="rect">
            <a:avLst/>
          </a:prstGeom>
        </p:spPr>
      </p:pic>
      <p:sp>
        <p:nvSpPr>
          <p:cNvPr id="21" name="Rectangle 20">
            <a:extLst>
              <a:ext uri="{FF2B5EF4-FFF2-40B4-BE49-F238E27FC236}">
                <a16:creationId xmlns:a16="http://schemas.microsoft.com/office/drawing/2014/main" id="{B2CEA1EC-98FA-48E6-977B-B8D536997165}"/>
              </a:ext>
            </a:extLst>
          </p:cNvPr>
          <p:cNvSpPr/>
          <p:nvPr/>
        </p:nvSpPr>
        <p:spPr>
          <a:xfrm>
            <a:off x="7761223" y="3429000"/>
            <a:ext cx="4346089" cy="1692771"/>
          </a:xfrm>
          <a:prstGeom prst="rect">
            <a:avLst/>
          </a:prstGeom>
        </p:spPr>
        <p:txBody>
          <a:bodyPr wrap="square">
            <a:spAutoFit/>
          </a:bodyPr>
          <a:lstStyle/>
          <a:p>
            <a:pPr>
              <a:buClr>
                <a:schemeClr val="accent6"/>
              </a:buClr>
            </a:pPr>
            <a:endParaRPr lang="fr-FR" b="1" dirty="0">
              <a:solidFill>
                <a:schemeClr val="accent6"/>
              </a:solidFill>
              <a:latin typeface="Calibri" panose="020F0502020204030204" pitchFamily="34" charset="0"/>
              <a:cs typeface="Calibri" panose="020F0502020204030204" pitchFamily="34" charset="0"/>
            </a:endParaRPr>
          </a:p>
          <a:p>
            <a:pPr>
              <a:buClr>
                <a:schemeClr val="accent6"/>
              </a:buClr>
            </a:pPr>
            <a:r>
              <a:rPr lang="fr-FR" sz="1600" b="1" dirty="0">
                <a:solidFill>
                  <a:srgbClr val="122F45"/>
                </a:solidFill>
                <a:latin typeface="Calibri" panose="020F0502020204030204" pitchFamily="34" charset="0"/>
                <a:cs typeface="Calibri" panose="020F0502020204030204" pitchFamily="34" charset="0"/>
              </a:rPr>
              <a:t>Permanences sans rendez-vous :</a:t>
            </a:r>
            <a:endParaRPr lang="fr-FR" sz="600" b="1" dirty="0">
              <a:latin typeface="Calibri" panose="020F0502020204030204" pitchFamily="34" charset="0"/>
              <a:cs typeface="Calibri" panose="020F0502020204030204" pitchFamily="34" charset="0"/>
            </a:endParaRPr>
          </a:p>
          <a:p>
            <a:pPr marL="355600" indent="-355600">
              <a:buClr>
                <a:schemeClr val="accent1"/>
              </a:buClr>
            </a:pPr>
            <a:r>
              <a:rPr lang="fr-FR" sz="1400" b="1" dirty="0">
                <a:solidFill>
                  <a:srgbClr val="00B050"/>
                </a:solidFill>
                <a:latin typeface="Calibri" panose="020F0502020204030204" pitchFamily="34" charset="0"/>
                <a:cs typeface="Calibri" panose="020F0502020204030204" pitchFamily="34" charset="0"/>
              </a:rPr>
              <a:t>ORIENTATION</a:t>
            </a:r>
            <a:r>
              <a:rPr lang="fr-FR" sz="1400" dirty="0">
                <a:solidFill>
                  <a:srgbClr val="00B050"/>
                </a:solidFill>
                <a:latin typeface="Calibri" panose="020F0502020204030204" pitchFamily="34" charset="0"/>
                <a:cs typeface="Calibri" panose="020F0502020204030204" pitchFamily="34" charset="0"/>
              </a:rPr>
              <a:t> : </a:t>
            </a:r>
          </a:p>
          <a:p>
            <a:pPr marL="355600" indent="-355600" defTabSz="900113">
              <a:buClr>
                <a:schemeClr val="accent1"/>
              </a:buClr>
            </a:pPr>
            <a:r>
              <a:rPr lang="fr-FR" sz="1400" b="1" dirty="0">
                <a:solidFill>
                  <a:srgbClr val="00B050"/>
                </a:solidFill>
                <a:latin typeface="Calibri" panose="020F0502020204030204" pitchFamily="34" charset="0"/>
                <a:cs typeface="Calibri" panose="020F0502020204030204" pitchFamily="34" charset="0"/>
              </a:rPr>
              <a:t>&gt;</a:t>
            </a:r>
            <a:r>
              <a:rPr lang="fr-FR" sz="1400" dirty="0">
                <a:solidFill>
                  <a:srgbClr val="00B050"/>
                </a:solidFill>
                <a:latin typeface="Calibri" panose="020F0502020204030204" pitchFamily="34" charset="0"/>
                <a:cs typeface="Calibri" panose="020F0502020204030204" pitchFamily="34" charset="0"/>
              </a:rPr>
              <a:t>  </a:t>
            </a:r>
            <a:r>
              <a:rPr lang="fr-FR" sz="1400" b="1" dirty="0">
                <a:solidFill>
                  <a:srgbClr val="00B050"/>
                </a:solidFill>
                <a:latin typeface="Calibri" panose="020F0502020204030204" pitchFamily="34" charset="0"/>
                <a:cs typeface="Calibri" panose="020F0502020204030204" pitchFamily="34" charset="0"/>
              </a:rPr>
              <a:t>Lundi à jeudi  :</a:t>
            </a:r>
            <a:r>
              <a:rPr lang="fr-FR" sz="1400" dirty="0">
                <a:solidFill>
                  <a:srgbClr val="00B050"/>
                </a:solidFill>
                <a:latin typeface="Calibri" panose="020F0502020204030204" pitchFamily="34" charset="0"/>
                <a:cs typeface="Calibri" panose="020F0502020204030204" pitchFamily="34" charset="0"/>
              </a:rPr>
              <a:t> de 9h à 12h // 13h à 17h</a:t>
            </a:r>
          </a:p>
          <a:p>
            <a:pPr marL="355600" indent="-355600" defTabSz="900113">
              <a:buClr>
                <a:schemeClr val="accent1"/>
              </a:buClr>
            </a:pPr>
            <a:endParaRPr lang="fr-FR" sz="1400" b="1" dirty="0">
              <a:solidFill>
                <a:srgbClr val="00B050"/>
              </a:solidFill>
              <a:latin typeface="Calibri" panose="020F0502020204030204" pitchFamily="34" charset="0"/>
              <a:cs typeface="Calibri" panose="020F0502020204030204" pitchFamily="34" charset="0"/>
            </a:endParaRPr>
          </a:p>
          <a:p>
            <a:pPr marL="355600" indent="-355600">
              <a:buClr>
                <a:schemeClr val="accent1"/>
              </a:buClr>
            </a:pPr>
            <a:r>
              <a:rPr lang="fr-FR" sz="1400" b="1" dirty="0">
                <a:solidFill>
                  <a:srgbClr val="00B050"/>
                </a:solidFill>
                <a:latin typeface="Calibri" panose="020F0502020204030204" pitchFamily="34" charset="0"/>
                <a:cs typeface="Calibri" panose="020F0502020204030204" pitchFamily="34" charset="0"/>
              </a:rPr>
              <a:t>INSERTION PROFESSIONNELLE </a:t>
            </a:r>
            <a:r>
              <a:rPr lang="fr-FR" sz="1400" dirty="0">
                <a:solidFill>
                  <a:srgbClr val="00B050"/>
                </a:solidFill>
                <a:latin typeface="Calibri" panose="020F0502020204030204" pitchFamily="34" charset="0"/>
                <a:cs typeface="Calibri" panose="020F0502020204030204" pitchFamily="34" charset="0"/>
              </a:rPr>
              <a:t>:  </a:t>
            </a:r>
          </a:p>
          <a:p>
            <a:pPr marL="355600" indent="-355600">
              <a:buClr>
                <a:schemeClr val="accent1"/>
              </a:buClr>
            </a:pPr>
            <a:r>
              <a:rPr lang="fr-FR" sz="1400" b="1" dirty="0">
                <a:solidFill>
                  <a:srgbClr val="00B050"/>
                </a:solidFill>
                <a:latin typeface="Calibri" panose="020F0502020204030204" pitchFamily="34" charset="0"/>
                <a:cs typeface="Calibri" panose="020F0502020204030204" pitchFamily="34" charset="0"/>
              </a:rPr>
              <a:t>&gt;</a:t>
            </a:r>
            <a:r>
              <a:rPr lang="fr-FR" sz="1400" dirty="0">
                <a:solidFill>
                  <a:srgbClr val="00B050"/>
                </a:solidFill>
                <a:latin typeface="Calibri" panose="020F0502020204030204" pitchFamily="34" charset="0"/>
                <a:cs typeface="Calibri" panose="020F0502020204030204" pitchFamily="34" charset="0"/>
              </a:rPr>
              <a:t>  </a:t>
            </a:r>
            <a:r>
              <a:rPr lang="fr-FR" sz="1400" b="1" dirty="0">
                <a:solidFill>
                  <a:srgbClr val="00B050"/>
                </a:solidFill>
                <a:latin typeface="Calibri" panose="020F0502020204030204" pitchFamily="34" charset="0"/>
                <a:cs typeface="Calibri" panose="020F0502020204030204" pitchFamily="34" charset="0"/>
              </a:rPr>
              <a:t>Lundi à jeudi :</a:t>
            </a:r>
            <a:r>
              <a:rPr lang="fr-FR" sz="1400" dirty="0">
                <a:solidFill>
                  <a:srgbClr val="00B050"/>
                </a:solidFill>
                <a:latin typeface="Calibri" panose="020F0502020204030204" pitchFamily="34" charset="0"/>
                <a:cs typeface="Calibri" panose="020F0502020204030204" pitchFamily="34" charset="0"/>
              </a:rPr>
              <a:t> de 13h à 17h</a:t>
            </a:r>
          </a:p>
        </p:txBody>
      </p:sp>
      <p:sp>
        <p:nvSpPr>
          <p:cNvPr id="22" name="ZoneTexte 21">
            <a:extLst>
              <a:ext uri="{FF2B5EF4-FFF2-40B4-BE49-F238E27FC236}">
                <a16:creationId xmlns:a16="http://schemas.microsoft.com/office/drawing/2014/main" id="{DD7C5090-77F5-480E-86F5-DC9500DD7190}"/>
              </a:ext>
            </a:extLst>
          </p:cNvPr>
          <p:cNvSpPr txBox="1"/>
          <p:nvPr/>
        </p:nvSpPr>
        <p:spPr>
          <a:xfrm>
            <a:off x="523574" y="5662308"/>
            <a:ext cx="2952772" cy="1238801"/>
          </a:xfrm>
          <a:prstGeom prst="rect">
            <a:avLst/>
          </a:prstGeom>
          <a:noFill/>
        </p:spPr>
        <p:txBody>
          <a:bodyPr wrap="square" rtlCol="0">
            <a:spAutoFit/>
          </a:bodyPr>
          <a:lstStyle/>
          <a:p>
            <a:endParaRPr lang="fr-FR" sz="1050" b="1" dirty="0">
              <a:solidFill>
                <a:schemeClr val="accent6"/>
              </a:solidFill>
              <a:latin typeface="Calibri" panose="020F0502020204030204" pitchFamily="34" charset="0"/>
              <a:cs typeface="Calibri" panose="020F0502020204030204" pitchFamily="34" charset="0"/>
            </a:endParaRPr>
          </a:p>
          <a:p>
            <a:pPr marL="285750" indent="-285750">
              <a:buFontTx/>
              <a:buChar char="›"/>
            </a:pPr>
            <a:r>
              <a:rPr lang="fr-FR" sz="1600" b="1" dirty="0">
                <a:solidFill>
                  <a:srgbClr val="00B050"/>
                </a:solidFill>
                <a:latin typeface="Calibri" panose="020F0502020204030204" pitchFamily="34" charset="0"/>
                <a:cs typeface="Calibri" panose="020F0502020204030204" pitchFamily="34" charset="0"/>
              </a:rPr>
              <a:t>Disponibles à l’Espace OIP </a:t>
            </a:r>
          </a:p>
          <a:p>
            <a:pPr marL="285750" indent="-285750">
              <a:buFontTx/>
              <a:buChar char="›"/>
            </a:pPr>
            <a:r>
              <a:rPr lang="fr-FR" sz="1600" b="1" dirty="0">
                <a:solidFill>
                  <a:srgbClr val="00B050"/>
                </a:solidFill>
                <a:latin typeface="Calibri" panose="020F0502020204030204" pitchFamily="34" charset="0"/>
                <a:cs typeface="Calibri" panose="020F0502020204030204" pitchFamily="34" charset="0"/>
              </a:rPr>
              <a:t>Téléchargeables sur </a:t>
            </a:r>
            <a:r>
              <a:rPr lang="fr-FR" sz="1600" b="1" dirty="0">
                <a:solidFill>
                  <a:srgbClr val="00B050"/>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Prose</a:t>
            </a:r>
            <a:endParaRPr lang="fr-FR" sz="1600" b="1" dirty="0">
              <a:solidFill>
                <a:srgbClr val="00B050"/>
              </a:solidFill>
              <a:latin typeface="Calibri" panose="020F0502020204030204" pitchFamily="34" charset="0"/>
              <a:cs typeface="Calibri" panose="020F0502020204030204" pitchFamily="34" charset="0"/>
            </a:endParaRPr>
          </a:p>
          <a:p>
            <a:pPr marL="285750" indent="-285750">
              <a:buFontTx/>
              <a:buChar char="›"/>
            </a:pPr>
            <a:endParaRPr lang="fr-FR" sz="1600" b="1" dirty="0">
              <a:solidFill>
                <a:schemeClr val="accent6"/>
              </a:solidFill>
              <a:latin typeface="Calibri" panose="020F0502020204030204" pitchFamily="34" charset="0"/>
              <a:cs typeface="Calibri" panose="020F0502020204030204" pitchFamily="34" charset="0"/>
            </a:endParaRPr>
          </a:p>
          <a:p>
            <a:endParaRPr lang="fr-FR" sz="1600" b="1" dirty="0">
              <a:solidFill>
                <a:schemeClr val="accent6"/>
              </a:solidFill>
              <a:latin typeface="Calibri" panose="020F0502020204030204" pitchFamily="34" charset="0"/>
              <a:cs typeface="Calibri" panose="020F0502020204030204" pitchFamily="34" charset="0"/>
            </a:endParaRPr>
          </a:p>
        </p:txBody>
      </p:sp>
      <p:grpSp>
        <p:nvGrpSpPr>
          <p:cNvPr id="24" name="Groupe 23">
            <a:extLst>
              <a:ext uri="{FF2B5EF4-FFF2-40B4-BE49-F238E27FC236}">
                <a16:creationId xmlns:a16="http://schemas.microsoft.com/office/drawing/2014/main" id="{250A108E-B7A9-469E-B20B-9B7E130F81F5}"/>
              </a:ext>
            </a:extLst>
          </p:cNvPr>
          <p:cNvGrpSpPr/>
          <p:nvPr/>
        </p:nvGrpSpPr>
        <p:grpSpPr>
          <a:xfrm>
            <a:off x="1833461" y="3769058"/>
            <a:ext cx="1233361" cy="1796188"/>
            <a:chOff x="1729174" y="2873890"/>
            <a:chExt cx="1372073" cy="1964255"/>
          </a:xfrm>
        </p:grpSpPr>
        <p:pic>
          <p:nvPicPr>
            <p:cNvPr id="8" name="Image 7">
              <a:hlinkClick r:id="rId12"/>
              <a:extLst>
                <a:ext uri="{FF2B5EF4-FFF2-40B4-BE49-F238E27FC236}">
                  <a16:creationId xmlns:a16="http://schemas.microsoft.com/office/drawing/2014/main" id="{4EACF780-6014-4EDA-87D5-8D23A83DF497}"/>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729174" y="2873890"/>
              <a:ext cx="1372073" cy="1964255"/>
            </a:xfrm>
            <a:prstGeom prst="rect">
              <a:avLst/>
            </a:prstGeom>
            <a:ln>
              <a:noFill/>
            </a:ln>
            <a:effectLst/>
          </p:spPr>
        </p:pic>
        <p:sp>
          <p:nvSpPr>
            <p:cNvPr id="23" name="Rectangle 22">
              <a:extLst>
                <a:ext uri="{FF2B5EF4-FFF2-40B4-BE49-F238E27FC236}">
                  <a16:creationId xmlns:a16="http://schemas.microsoft.com/office/drawing/2014/main" id="{71FD792F-D1A1-4B3B-96E5-2BF8A0C2C017}"/>
                </a:ext>
              </a:extLst>
            </p:cNvPr>
            <p:cNvSpPr/>
            <p:nvPr/>
          </p:nvSpPr>
          <p:spPr>
            <a:xfrm>
              <a:off x="2451484" y="4673552"/>
              <a:ext cx="649763" cy="131570"/>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 name="Groupe 4">
            <a:extLst>
              <a:ext uri="{FF2B5EF4-FFF2-40B4-BE49-F238E27FC236}">
                <a16:creationId xmlns:a16="http://schemas.microsoft.com/office/drawing/2014/main" id="{1F2E2688-7FD8-4F8F-B1D7-13F2BDD64A72}"/>
              </a:ext>
            </a:extLst>
          </p:cNvPr>
          <p:cNvGrpSpPr/>
          <p:nvPr/>
        </p:nvGrpSpPr>
        <p:grpSpPr>
          <a:xfrm>
            <a:off x="3971197" y="5647829"/>
            <a:ext cx="2709394" cy="798353"/>
            <a:chOff x="3971197" y="5647829"/>
            <a:chExt cx="2709394" cy="798353"/>
          </a:xfrm>
        </p:grpSpPr>
        <p:pic>
          <p:nvPicPr>
            <p:cNvPr id="25" name="Image 24">
              <a:extLst>
                <a:ext uri="{FF2B5EF4-FFF2-40B4-BE49-F238E27FC236}">
                  <a16:creationId xmlns:a16="http://schemas.microsoft.com/office/drawing/2014/main" id="{1B469B7B-907B-4B51-94E0-6321CFDBD23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551108" y="5647829"/>
              <a:ext cx="1129483" cy="798353"/>
            </a:xfrm>
            <a:prstGeom prst="rect">
              <a:avLst/>
            </a:prstGeom>
          </p:spPr>
        </p:pic>
        <p:sp>
          <p:nvSpPr>
            <p:cNvPr id="26" name="ZoneTexte 25">
              <a:extLst>
                <a:ext uri="{FF2B5EF4-FFF2-40B4-BE49-F238E27FC236}">
                  <a16:creationId xmlns:a16="http://schemas.microsoft.com/office/drawing/2014/main" id="{8F9B1481-D287-44FF-A74A-C7F45A25BC4B}"/>
                </a:ext>
              </a:extLst>
            </p:cNvPr>
            <p:cNvSpPr txBox="1"/>
            <p:nvPr/>
          </p:nvSpPr>
          <p:spPr>
            <a:xfrm>
              <a:off x="3971197" y="5718824"/>
              <a:ext cx="1914861" cy="307777"/>
            </a:xfrm>
            <a:prstGeom prst="rect">
              <a:avLst/>
            </a:prstGeom>
            <a:noFill/>
          </p:spPr>
          <p:txBody>
            <a:bodyPr wrap="square" rtlCol="0">
              <a:spAutoFit/>
            </a:bodyPr>
            <a:lstStyle/>
            <a:p>
              <a:r>
                <a:rPr lang="fr-FR" sz="1400" dirty="0">
                  <a:solidFill>
                    <a:srgbClr val="002060"/>
                  </a:solidFill>
                  <a:latin typeface="Calibri" panose="020F0502020204030204" pitchFamily="34" charset="0"/>
                  <a:cs typeface="Calibri" panose="020F0502020204030204" pitchFamily="34" charset="0"/>
                </a:rPr>
                <a:t>Infos et Inscription sur : </a:t>
              </a:r>
            </a:p>
          </p:txBody>
        </p:sp>
      </p:grpSp>
      <p:sp>
        <p:nvSpPr>
          <p:cNvPr id="28" name="Rectangle 27">
            <a:extLst>
              <a:ext uri="{FF2B5EF4-FFF2-40B4-BE49-F238E27FC236}">
                <a16:creationId xmlns:a16="http://schemas.microsoft.com/office/drawing/2014/main" id="{C59AB095-514E-45E4-BCB3-E354157FA353}"/>
              </a:ext>
            </a:extLst>
          </p:cNvPr>
          <p:cNvSpPr/>
          <p:nvPr/>
        </p:nvSpPr>
        <p:spPr>
          <a:xfrm>
            <a:off x="3962972" y="1774711"/>
            <a:ext cx="2428806" cy="369332"/>
          </a:xfrm>
          <a:prstGeom prst="rect">
            <a:avLst/>
          </a:prstGeom>
        </p:spPr>
        <p:txBody>
          <a:bodyPr wrap="none">
            <a:spAutoFit/>
          </a:bodyPr>
          <a:lstStyle/>
          <a:p>
            <a:r>
              <a:rPr lang="fr-FR" b="1" dirty="0">
                <a:solidFill>
                  <a:srgbClr val="FDB32F"/>
                </a:solidFill>
                <a:latin typeface="Calibri" panose="020F0502020204030204" pitchFamily="34" charset="0"/>
                <a:cs typeface="Calibri" panose="020F0502020204030204" pitchFamily="34" charset="0"/>
              </a:rPr>
              <a:t>Participez à nos ateliers</a:t>
            </a:r>
          </a:p>
        </p:txBody>
      </p:sp>
      <p:sp>
        <p:nvSpPr>
          <p:cNvPr id="29" name="Rectangle 28">
            <a:extLst>
              <a:ext uri="{FF2B5EF4-FFF2-40B4-BE49-F238E27FC236}">
                <a16:creationId xmlns:a16="http://schemas.microsoft.com/office/drawing/2014/main" id="{7A3A58B7-5D05-4D3B-9880-1866CEB038FE}"/>
              </a:ext>
            </a:extLst>
          </p:cNvPr>
          <p:cNvSpPr/>
          <p:nvPr/>
        </p:nvSpPr>
        <p:spPr>
          <a:xfrm>
            <a:off x="7793014" y="1741416"/>
            <a:ext cx="2956322" cy="369332"/>
          </a:xfrm>
          <a:prstGeom prst="rect">
            <a:avLst/>
          </a:prstGeom>
        </p:spPr>
        <p:txBody>
          <a:bodyPr wrap="none">
            <a:spAutoFit/>
          </a:bodyPr>
          <a:lstStyle/>
          <a:p>
            <a:pPr>
              <a:buClr>
                <a:schemeClr val="accent6"/>
              </a:buClr>
            </a:pPr>
            <a:r>
              <a:rPr lang="fr-FR" b="1" dirty="0">
                <a:solidFill>
                  <a:srgbClr val="FDB32F"/>
                </a:solidFill>
                <a:latin typeface="Calibri" panose="020F0502020204030204" pitchFamily="34" charset="0"/>
                <a:cs typeface="Calibri" panose="020F0502020204030204" pitchFamily="34" charset="0"/>
              </a:rPr>
              <a:t>Faites relire vos candidatures</a:t>
            </a:r>
          </a:p>
        </p:txBody>
      </p:sp>
      <p:grpSp>
        <p:nvGrpSpPr>
          <p:cNvPr id="3" name="Groupe 2">
            <a:extLst>
              <a:ext uri="{FF2B5EF4-FFF2-40B4-BE49-F238E27FC236}">
                <a16:creationId xmlns:a16="http://schemas.microsoft.com/office/drawing/2014/main" id="{C1A9123C-EE07-4B70-B672-7BB4BE34C919}"/>
              </a:ext>
            </a:extLst>
          </p:cNvPr>
          <p:cNvGrpSpPr/>
          <p:nvPr/>
        </p:nvGrpSpPr>
        <p:grpSpPr>
          <a:xfrm>
            <a:off x="387668" y="1143168"/>
            <a:ext cx="2453400" cy="1032543"/>
            <a:chOff x="403835" y="1635655"/>
            <a:chExt cx="2453400" cy="1032543"/>
          </a:xfrm>
        </p:grpSpPr>
        <p:sp>
          <p:nvSpPr>
            <p:cNvPr id="4" name="ZoneTexte 3">
              <a:extLst>
                <a:ext uri="{FF2B5EF4-FFF2-40B4-BE49-F238E27FC236}">
                  <a16:creationId xmlns:a16="http://schemas.microsoft.com/office/drawing/2014/main" id="{E68C013B-5ECE-4313-9097-CF7FE91215FC}"/>
                </a:ext>
              </a:extLst>
            </p:cNvPr>
            <p:cNvSpPr txBox="1"/>
            <p:nvPr/>
          </p:nvSpPr>
          <p:spPr>
            <a:xfrm>
              <a:off x="797596" y="1635655"/>
              <a:ext cx="2059639" cy="369332"/>
            </a:xfrm>
            <a:prstGeom prst="rect">
              <a:avLst/>
            </a:prstGeom>
            <a:noFill/>
          </p:spPr>
          <p:txBody>
            <a:bodyPr wrap="square" rtlCol="0">
              <a:spAutoFit/>
            </a:bodyPr>
            <a:lstStyle/>
            <a:p>
              <a:r>
                <a:rPr lang="fr-FR" b="1" dirty="0">
                  <a:solidFill>
                    <a:schemeClr val="accent5"/>
                  </a:solidFill>
                </a:rPr>
                <a:t>En autonomie</a:t>
              </a:r>
            </a:p>
          </p:txBody>
        </p:sp>
        <p:sp>
          <p:nvSpPr>
            <p:cNvPr id="27" name="Rectangle 26">
              <a:extLst>
                <a:ext uri="{FF2B5EF4-FFF2-40B4-BE49-F238E27FC236}">
                  <a16:creationId xmlns:a16="http://schemas.microsoft.com/office/drawing/2014/main" id="{3A7985CF-F57B-4CCA-BADE-A32DE259996C}"/>
                </a:ext>
              </a:extLst>
            </p:cNvPr>
            <p:cNvSpPr/>
            <p:nvPr/>
          </p:nvSpPr>
          <p:spPr>
            <a:xfrm>
              <a:off x="403835" y="2189799"/>
              <a:ext cx="2338845" cy="369332"/>
            </a:xfrm>
            <a:prstGeom prst="rect">
              <a:avLst/>
            </a:prstGeom>
          </p:spPr>
          <p:txBody>
            <a:bodyPr wrap="none">
              <a:spAutoFit/>
            </a:bodyPr>
            <a:lstStyle/>
            <a:p>
              <a:r>
                <a:rPr lang="fr-FR" b="1" dirty="0">
                  <a:solidFill>
                    <a:srgbClr val="FDB32F"/>
                  </a:solidFill>
                  <a:latin typeface="Calibri" panose="020F0502020204030204" pitchFamily="34" charset="0"/>
                  <a:cs typeface="Calibri" panose="020F0502020204030204" pitchFamily="34" charset="0"/>
                </a:rPr>
                <a:t>Consultez nos guides : </a:t>
              </a:r>
            </a:p>
          </p:txBody>
        </p:sp>
        <p:sp>
          <p:nvSpPr>
            <p:cNvPr id="30" name="Arc 29">
              <a:extLst>
                <a:ext uri="{FF2B5EF4-FFF2-40B4-BE49-F238E27FC236}">
                  <a16:creationId xmlns:a16="http://schemas.microsoft.com/office/drawing/2014/main" id="{2E399BEC-5254-4B35-B995-266A104ACF98}"/>
                </a:ext>
              </a:extLst>
            </p:cNvPr>
            <p:cNvSpPr/>
            <p:nvPr/>
          </p:nvSpPr>
          <p:spPr>
            <a:xfrm rot="229282" flipH="1">
              <a:off x="471893" y="1901542"/>
              <a:ext cx="659492" cy="766656"/>
            </a:xfrm>
            <a:prstGeom prst="arc">
              <a:avLst/>
            </a:prstGeom>
            <a:ln w="57150">
              <a:solidFill>
                <a:srgbClr val="FDB3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DB32F"/>
                </a:solidFill>
              </a:endParaRPr>
            </a:p>
          </p:txBody>
        </p:sp>
      </p:grpSp>
      <p:sp>
        <p:nvSpPr>
          <p:cNvPr id="31" name="Arc 30">
            <a:extLst>
              <a:ext uri="{FF2B5EF4-FFF2-40B4-BE49-F238E27FC236}">
                <a16:creationId xmlns:a16="http://schemas.microsoft.com/office/drawing/2014/main" id="{3B2CC2D1-CAEB-4F10-8312-D8C9B38D919C}"/>
              </a:ext>
            </a:extLst>
          </p:cNvPr>
          <p:cNvSpPr/>
          <p:nvPr/>
        </p:nvSpPr>
        <p:spPr>
          <a:xfrm rot="229282" flipH="1">
            <a:off x="3967580" y="1498744"/>
            <a:ext cx="659492" cy="766656"/>
          </a:xfrm>
          <a:prstGeom prst="arc">
            <a:avLst/>
          </a:prstGeom>
          <a:ln w="57150">
            <a:solidFill>
              <a:srgbClr val="FDB3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DB32F"/>
              </a:solidFill>
            </a:endParaRPr>
          </a:p>
        </p:txBody>
      </p:sp>
      <p:sp>
        <p:nvSpPr>
          <p:cNvPr id="32" name="Arc 31">
            <a:extLst>
              <a:ext uri="{FF2B5EF4-FFF2-40B4-BE49-F238E27FC236}">
                <a16:creationId xmlns:a16="http://schemas.microsoft.com/office/drawing/2014/main" id="{2FB0D524-8680-4CC9-B9FB-B6DD24C47708}"/>
              </a:ext>
            </a:extLst>
          </p:cNvPr>
          <p:cNvSpPr/>
          <p:nvPr/>
        </p:nvSpPr>
        <p:spPr>
          <a:xfrm rot="229282" flipH="1">
            <a:off x="8314212" y="1424269"/>
            <a:ext cx="659492" cy="766656"/>
          </a:xfrm>
          <a:prstGeom prst="arc">
            <a:avLst/>
          </a:prstGeom>
          <a:ln w="57150">
            <a:solidFill>
              <a:srgbClr val="FDB3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DB32F"/>
              </a:solidFill>
            </a:endParaRPr>
          </a:p>
        </p:txBody>
      </p:sp>
    </p:spTree>
    <p:extLst>
      <p:ext uri="{BB962C8B-B14F-4D97-AF65-F5344CB8AC3E}">
        <p14:creationId xmlns:p14="http://schemas.microsoft.com/office/powerpoint/2010/main" val="412963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9" grpId="0"/>
      <p:bldP spid="21" grpId="0"/>
      <p:bldP spid="22" grpId="0"/>
      <p:bldP spid="28" grpId="0"/>
      <p:bldP spid="29" grpId="0"/>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010" y="277206"/>
            <a:ext cx="10938119" cy="1233816"/>
          </a:xfrm>
          <a:prstGeom prst="rect">
            <a:avLst/>
          </a:prstGeom>
        </p:spPr>
        <p:txBody>
          <a:bodyPr>
            <a:noAutofit/>
          </a:bodyPr>
          <a:lstStyle/>
          <a:p>
            <a:r>
              <a:rPr lang="fr-FR" sz="2800" b="1" dirty="0">
                <a:solidFill>
                  <a:schemeClr val="accent3"/>
                </a:solidFill>
                <a:latin typeface="Verdana" panose="020B0604030504040204" pitchFamily="34" charset="0"/>
                <a:ea typeface="Verdana" panose="020B0604030504040204" pitchFamily="34" charset="0"/>
              </a:rPr>
              <a:t>Les ressources UGA sur la césure </a:t>
            </a:r>
            <a:r>
              <a:rPr lang="en-US" sz="2800" b="1" dirty="0" err="1">
                <a:solidFill>
                  <a:schemeClr val="accent3"/>
                </a:solidFill>
                <a:latin typeface="Verdana" panose="020B0604030504040204" pitchFamily="34" charset="0"/>
                <a:ea typeface="Verdana" panose="020B0604030504040204" pitchFamily="34" charset="0"/>
              </a:rPr>
              <a:t>Où</a:t>
            </a:r>
            <a:r>
              <a:rPr lang="en-US" sz="2800" b="1" dirty="0">
                <a:solidFill>
                  <a:schemeClr val="accent3"/>
                </a:solidFill>
                <a:latin typeface="Verdana" panose="020B0604030504040204" pitchFamily="34" charset="0"/>
                <a:ea typeface="Verdana" panose="020B0604030504040204" pitchFamily="34" charset="0"/>
              </a:rPr>
              <a:t> les </a:t>
            </a:r>
            <a:r>
              <a:rPr lang="en-US" sz="2800" b="1" dirty="0" err="1">
                <a:solidFill>
                  <a:schemeClr val="accent3"/>
                </a:solidFill>
                <a:latin typeface="Verdana" panose="020B0604030504040204" pitchFamily="34" charset="0"/>
                <a:ea typeface="Verdana" panose="020B0604030504040204" pitchFamily="34" charset="0"/>
              </a:rPr>
              <a:t>trouver</a:t>
            </a:r>
            <a:r>
              <a:rPr lang="en-US" sz="2800" b="1" dirty="0">
                <a:solidFill>
                  <a:schemeClr val="accent3"/>
                </a:solidFill>
                <a:latin typeface="Verdana" panose="020B0604030504040204" pitchFamily="34" charset="0"/>
                <a:ea typeface="Verdana" panose="020B0604030504040204" pitchFamily="34" charset="0"/>
              </a:rPr>
              <a:t> ?</a:t>
            </a:r>
          </a:p>
        </p:txBody>
      </p:sp>
      <p:cxnSp>
        <p:nvCxnSpPr>
          <p:cNvPr id="5" name="Straight Connector 4"/>
          <p:cNvCxnSpPr>
            <a:cxnSpLocks/>
          </p:cNvCxnSpPr>
          <p:nvPr/>
        </p:nvCxnSpPr>
        <p:spPr>
          <a:xfrm>
            <a:off x="636430" y="1413647"/>
            <a:ext cx="478972" cy="0"/>
          </a:xfrm>
          <a:prstGeom prst="line">
            <a:avLst/>
          </a:prstGeom>
          <a:ln w="28575">
            <a:solidFill>
              <a:srgbClr val="E7461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6AC6950F-B170-4C8C-8BDB-627B55B9D9A4}"/>
              </a:ext>
            </a:extLst>
          </p:cNvPr>
          <p:cNvSpPr txBox="1"/>
          <p:nvPr/>
        </p:nvSpPr>
        <p:spPr>
          <a:xfrm>
            <a:off x="177728" y="951545"/>
            <a:ext cx="11377842" cy="461665"/>
          </a:xfrm>
          <a:prstGeom prst="rect">
            <a:avLst/>
          </a:prstGeom>
          <a:noFill/>
        </p:spPr>
        <p:txBody>
          <a:bodyPr wrap="square" rtlCol="0">
            <a:spAutoFit/>
          </a:bodyPr>
          <a:lstStyle/>
          <a:p>
            <a:r>
              <a:rPr lang="fr-FR" sz="2400" dirty="0">
                <a:solidFill>
                  <a:srgbClr val="00B0F0"/>
                </a:solidFill>
                <a:hlinkClick r:id="rId3">
                  <a:extLst>
                    <a:ext uri="{A12FA001-AC4F-418D-AE19-62706E023703}">
                      <ahyp:hlinkClr xmlns:ahyp="http://schemas.microsoft.com/office/drawing/2018/hyperlinkcolor" val="tx"/>
                    </a:ext>
                  </a:extLst>
                </a:hlinkClick>
              </a:rPr>
              <a:t>La PAGE PROSE-césure </a:t>
            </a:r>
            <a:r>
              <a:rPr lang="fr-FR" sz="2400" dirty="0">
                <a:solidFill>
                  <a:srgbClr val="00B0F0"/>
                </a:solidFill>
              </a:rPr>
              <a:t>: </a:t>
            </a:r>
            <a:r>
              <a:rPr lang="fr-FR" sz="2400" b="1" dirty="0"/>
              <a:t>Faire une pause c’est possible pendant ses études…</a:t>
            </a:r>
            <a:endParaRPr lang="fr-FR" sz="2400" dirty="0">
              <a:solidFill>
                <a:srgbClr val="00B0F0"/>
              </a:solidFill>
            </a:endParaRPr>
          </a:p>
        </p:txBody>
      </p:sp>
      <p:pic>
        <p:nvPicPr>
          <p:cNvPr id="8" name="Image 7">
            <a:hlinkClick r:id="rId4"/>
            <a:extLst>
              <a:ext uri="{FF2B5EF4-FFF2-40B4-BE49-F238E27FC236}">
                <a16:creationId xmlns:a16="http://schemas.microsoft.com/office/drawing/2014/main" id="{9199C7CB-7AD6-4491-BFAA-915C2A6A83E4}"/>
              </a:ext>
            </a:extLst>
          </p:cNvPr>
          <p:cNvPicPr>
            <a:picLocks noChangeAspect="1"/>
          </p:cNvPicPr>
          <p:nvPr/>
        </p:nvPicPr>
        <p:blipFill>
          <a:blip r:embed="rId5"/>
          <a:stretch>
            <a:fillRect/>
          </a:stretch>
        </p:blipFill>
        <p:spPr>
          <a:xfrm>
            <a:off x="177728" y="3259200"/>
            <a:ext cx="4357070" cy="2453097"/>
          </a:xfrm>
          <a:prstGeom prst="rect">
            <a:avLst/>
          </a:prstGeom>
        </p:spPr>
      </p:pic>
      <p:pic>
        <p:nvPicPr>
          <p:cNvPr id="9" name="Image 8">
            <a:hlinkClick r:id="rId3"/>
            <a:extLst>
              <a:ext uri="{FF2B5EF4-FFF2-40B4-BE49-F238E27FC236}">
                <a16:creationId xmlns:a16="http://schemas.microsoft.com/office/drawing/2014/main" id="{2C84C50E-DD85-4943-8790-19EB00BD855B}"/>
              </a:ext>
            </a:extLst>
          </p:cNvPr>
          <p:cNvPicPr>
            <a:picLocks noChangeAspect="1"/>
          </p:cNvPicPr>
          <p:nvPr/>
        </p:nvPicPr>
        <p:blipFill>
          <a:blip r:embed="rId6"/>
          <a:stretch>
            <a:fillRect/>
          </a:stretch>
        </p:blipFill>
        <p:spPr>
          <a:xfrm>
            <a:off x="4701644" y="3267117"/>
            <a:ext cx="4349609" cy="2453097"/>
          </a:xfrm>
          <a:prstGeom prst="rect">
            <a:avLst/>
          </a:prstGeom>
        </p:spPr>
      </p:pic>
      <p:pic>
        <p:nvPicPr>
          <p:cNvPr id="11" name="Image 10">
            <a:hlinkClick r:id="rId7"/>
            <a:extLst>
              <a:ext uri="{FF2B5EF4-FFF2-40B4-BE49-F238E27FC236}">
                <a16:creationId xmlns:a16="http://schemas.microsoft.com/office/drawing/2014/main" id="{8A7DFCC3-3760-43EE-BBF0-A40D329DEDF4}"/>
              </a:ext>
            </a:extLst>
          </p:cNvPr>
          <p:cNvPicPr>
            <a:picLocks noChangeAspect="1"/>
          </p:cNvPicPr>
          <p:nvPr/>
        </p:nvPicPr>
        <p:blipFill>
          <a:blip r:embed="rId8"/>
          <a:stretch>
            <a:fillRect/>
          </a:stretch>
        </p:blipFill>
        <p:spPr>
          <a:xfrm>
            <a:off x="9218099" y="3283651"/>
            <a:ext cx="2990321" cy="2460319"/>
          </a:xfrm>
          <a:prstGeom prst="rect">
            <a:avLst/>
          </a:prstGeom>
        </p:spPr>
      </p:pic>
      <p:sp>
        <p:nvSpPr>
          <p:cNvPr id="10" name="ZoneTexte 9">
            <a:extLst>
              <a:ext uri="{FF2B5EF4-FFF2-40B4-BE49-F238E27FC236}">
                <a16:creationId xmlns:a16="http://schemas.microsoft.com/office/drawing/2014/main" id="{CD2A2EF8-B1B5-4C9E-B154-7C12B467674C}"/>
              </a:ext>
            </a:extLst>
          </p:cNvPr>
          <p:cNvSpPr txBox="1"/>
          <p:nvPr/>
        </p:nvSpPr>
        <p:spPr>
          <a:xfrm>
            <a:off x="707681" y="1781872"/>
            <a:ext cx="10776637" cy="1477328"/>
          </a:xfrm>
          <a:prstGeom prst="rect">
            <a:avLst/>
          </a:prstGeom>
          <a:noFill/>
        </p:spPr>
        <p:txBody>
          <a:bodyPr wrap="square" rtlCol="0">
            <a:spAutoFit/>
          </a:bodyPr>
          <a:lstStyle/>
          <a:p>
            <a:r>
              <a:rPr lang="fr-FR" dirty="0">
                <a:solidFill>
                  <a:srgbClr val="E74610"/>
                </a:solidFill>
              </a:rPr>
              <a:t>Trois MINI-SUPPORTS (max 10 diapos) pour faire le point :</a:t>
            </a:r>
          </a:p>
          <a:p>
            <a:pPr marL="285750" indent="-285750">
              <a:buFontTx/>
              <a:buChar char="-"/>
            </a:pPr>
            <a:r>
              <a:rPr lang="fr-FR" dirty="0"/>
              <a:t>sur les questions et idées reçues… Décider de son statut pendant cette année de pause ! </a:t>
            </a:r>
          </a:p>
          <a:p>
            <a:pPr marL="285750" indent="-285750">
              <a:buFontTx/>
              <a:buChar char="-"/>
            </a:pPr>
            <a:r>
              <a:rPr lang="fr-FR" dirty="0"/>
              <a:t>pour se repérer, saisir les possibles et envisager un plan d’action</a:t>
            </a:r>
          </a:p>
          <a:p>
            <a:pPr marL="285750" indent="-285750">
              <a:buFontTx/>
              <a:buChar char="-"/>
            </a:pPr>
            <a:r>
              <a:rPr lang="fr-FR" dirty="0"/>
              <a:t>Afin de bien identifier la procédure et les documents nécessaires à une demande de césure</a:t>
            </a:r>
            <a:br>
              <a:rPr lang="fr-FR" dirty="0"/>
            </a:br>
            <a:r>
              <a:rPr lang="fr-FR" dirty="0"/>
              <a:t> </a:t>
            </a:r>
          </a:p>
        </p:txBody>
      </p:sp>
      <p:sp>
        <p:nvSpPr>
          <p:cNvPr id="16" name="ZoneTexte 15">
            <a:extLst>
              <a:ext uri="{FF2B5EF4-FFF2-40B4-BE49-F238E27FC236}">
                <a16:creationId xmlns:a16="http://schemas.microsoft.com/office/drawing/2014/main" id="{60CDB5B9-0DC7-4F78-8B01-7907E2A5EBAD}"/>
              </a:ext>
            </a:extLst>
          </p:cNvPr>
          <p:cNvSpPr txBox="1"/>
          <p:nvPr/>
        </p:nvSpPr>
        <p:spPr>
          <a:xfrm>
            <a:off x="322430" y="5856172"/>
            <a:ext cx="4228788" cy="646331"/>
          </a:xfrm>
          <a:prstGeom prst="rect">
            <a:avLst/>
          </a:prstGeom>
          <a:noFill/>
        </p:spPr>
        <p:txBody>
          <a:bodyPr wrap="square" rtlCol="0">
            <a:spAutoFit/>
          </a:bodyPr>
          <a:lstStyle/>
          <a:p>
            <a:r>
              <a:rPr lang="fr-FR" dirty="0">
                <a:solidFill>
                  <a:srgbClr val="E74610"/>
                </a:solidFill>
                <a:hlinkClick r:id="rId4" tooltip="« Faire une pause pendant ses études, c’est possible ? »">
                  <a:extLst>
                    <a:ext uri="{A12FA001-AC4F-418D-AE19-62706E023703}">
                      <ahyp:hlinkClr xmlns:ahyp="http://schemas.microsoft.com/office/drawing/2018/hyperlinkcolor" val="tx"/>
                    </a:ext>
                  </a:extLst>
                </a:hlinkClick>
              </a:rPr>
              <a:t>« Faire une pause pendant ses études, c’est possible ? »</a:t>
            </a:r>
            <a:endParaRPr lang="fr-FR" dirty="0">
              <a:solidFill>
                <a:srgbClr val="E74610"/>
              </a:solidFill>
            </a:endParaRPr>
          </a:p>
        </p:txBody>
      </p:sp>
      <p:sp>
        <p:nvSpPr>
          <p:cNvPr id="17" name="Rectangle 16">
            <a:extLst>
              <a:ext uri="{FF2B5EF4-FFF2-40B4-BE49-F238E27FC236}">
                <a16:creationId xmlns:a16="http://schemas.microsoft.com/office/drawing/2014/main" id="{9B2F39A9-1C02-4425-99B1-7325A8364E8A}"/>
              </a:ext>
            </a:extLst>
          </p:cNvPr>
          <p:cNvSpPr/>
          <p:nvPr/>
        </p:nvSpPr>
        <p:spPr>
          <a:xfrm>
            <a:off x="5207677" y="5886243"/>
            <a:ext cx="3368679" cy="369332"/>
          </a:xfrm>
          <a:prstGeom prst="rect">
            <a:avLst/>
          </a:prstGeom>
        </p:spPr>
        <p:txBody>
          <a:bodyPr wrap="none">
            <a:spAutoFit/>
          </a:bodyPr>
          <a:lstStyle/>
          <a:p>
            <a:r>
              <a:rPr lang="fr-FR" dirty="0">
                <a:solidFill>
                  <a:srgbClr val="E74610"/>
                </a:solidFill>
                <a:hlinkClick r:id="rId3" tooltip="« La césure en 9 diapositives »">
                  <a:extLst>
                    <a:ext uri="{A12FA001-AC4F-418D-AE19-62706E023703}">
                      <ahyp:hlinkClr xmlns:ahyp="http://schemas.microsoft.com/office/drawing/2018/hyperlinkcolor" val="tx"/>
                    </a:ext>
                  </a:extLst>
                </a:hlinkClick>
              </a:rPr>
              <a:t>« La césure </a:t>
            </a:r>
            <a:r>
              <a:rPr lang="fr-FR">
                <a:solidFill>
                  <a:srgbClr val="E74610"/>
                </a:solidFill>
                <a:hlinkClick r:id="rId3" tooltip="« La césure en 9 diapositives »">
                  <a:extLst>
                    <a:ext uri="{A12FA001-AC4F-418D-AE19-62706E023703}">
                      <ahyp:hlinkClr xmlns:ahyp="http://schemas.microsoft.com/office/drawing/2018/hyperlinkcolor" val="tx"/>
                    </a:ext>
                  </a:extLst>
                </a:hlinkClick>
              </a:rPr>
              <a:t>en 10 </a:t>
            </a:r>
            <a:r>
              <a:rPr lang="fr-FR" dirty="0">
                <a:solidFill>
                  <a:srgbClr val="E74610"/>
                </a:solidFill>
                <a:hlinkClick r:id="rId3" tooltip="« La césure en 9 diapositives »">
                  <a:extLst>
                    <a:ext uri="{A12FA001-AC4F-418D-AE19-62706E023703}">
                      <ahyp:hlinkClr xmlns:ahyp="http://schemas.microsoft.com/office/drawing/2018/hyperlinkcolor" val="tx"/>
                    </a:ext>
                  </a:extLst>
                </a:hlinkClick>
              </a:rPr>
              <a:t>diapositives »</a:t>
            </a:r>
            <a:endParaRPr lang="fr-FR" dirty="0">
              <a:solidFill>
                <a:srgbClr val="E74610"/>
              </a:solidFill>
            </a:endParaRPr>
          </a:p>
        </p:txBody>
      </p:sp>
      <p:sp>
        <p:nvSpPr>
          <p:cNvPr id="18" name="Rectangle 17">
            <a:extLst>
              <a:ext uri="{FF2B5EF4-FFF2-40B4-BE49-F238E27FC236}">
                <a16:creationId xmlns:a16="http://schemas.microsoft.com/office/drawing/2014/main" id="{4385E7C2-C01A-4A15-B5B6-6FE4D0292E48}"/>
              </a:ext>
            </a:extLst>
          </p:cNvPr>
          <p:cNvSpPr/>
          <p:nvPr/>
        </p:nvSpPr>
        <p:spPr>
          <a:xfrm>
            <a:off x="9304100" y="5906455"/>
            <a:ext cx="2818317" cy="923330"/>
          </a:xfrm>
          <a:prstGeom prst="rect">
            <a:avLst/>
          </a:prstGeom>
        </p:spPr>
        <p:txBody>
          <a:bodyPr wrap="square">
            <a:spAutoFit/>
          </a:bodyPr>
          <a:lstStyle/>
          <a:p>
            <a:r>
              <a:rPr lang="fr-FR" dirty="0">
                <a:solidFill>
                  <a:srgbClr val="E74610"/>
                </a:solidFill>
                <a:hlinkClick r:id="rId7" tooltip="« Des idées d’expériences à vivre pendant la césure ou l’année sabbatique »">
                  <a:extLst>
                    <a:ext uri="{A12FA001-AC4F-418D-AE19-62706E023703}">
                      <ahyp:hlinkClr xmlns:ahyp="http://schemas.microsoft.com/office/drawing/2018/hyperlinkcolor" val="tx"/>
                    </a:ext>
                  </a:extLst>
                </a:hlinkClick>
              </a:rPr>
              <a:t>« Des idées d’expériences à vivre pendant la césure ou l’année sabbatique »</a:t>
            </a:r>
            <a:endParaRPr lang="fr-FR" dirty="0">
              <a:solidFill>
                <a:srgbClr val="E74610"/>
              </a:solidFill>
            </a:endParaRPr>
          </a:p>
        </p:txBody>
      </p:sp>
    </p:spTree>
    <p:extLst>
      <p:ext uri="{BB962C8B-B14F-4D97-AF65-F5344CB8AC3E}">
        <p14:creationId xmlns:p14="http://schemas.microsoft.com/office/powerpoint/2010/main" val="86575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99D362FE-0726-4B6D-83F4-6D4838B01EE2}"/>
              </a:ext>
            </a:extLst>
          </p:cNvPr>
          <p:cNvGrpSpPr/>
          <p:nvPr/>
        </p:nvGrpSpPr>
        <p:grpSpPr>
          <a:xfrm>
            <a:off x="615801" y="2790706"/>
            <a:ext cx="4294515" cy="1492717"/>
            <a:chOff x="260553" y="2918802"/>
            <a:chExt cx="4294515" cy="1492717"/>
          </a:xfrm>
        </p:grpSpPr>
        <p:sp>
          <p:nvSpPr>
            <p:cNvPr id="14" name="Rectangle : coins arrondis 13">
              <a:extLst>
                <a:ext uri="{FF2B5EF4-FFF2-40B4-BE49-F238E27FC236}">
                  <a16:creationId xmlns:a16="http://schemas.microsoft.com/office/drawing/2014/main" id="{CE6F028E-AF08-465C-8507-39BFB728FB24}"/>
                </a:ext>
              </a:extLst>
            </p:cNvPr>
            <p:cNvSpPr/>
            <p:nvPr/>
          </p:nvSpPr>
          <p:spPr>
            <a:xfrm>
              <a:off x="260553" y="2943963"/>
              <a:ext cx="4294515" cy="14675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594FDA3-C8BD-48FF-8C48-4D6CC575F6CF}"/>
                </a:ext>
              </a:extLst>
            </p:cNvPr>
            <p:cNvSpPr txBox="1"/>
            <p:nvPr/>
          </p:nvSpPr>
          <p:spPr>
            <a:xfrm>
              <a:off x="364473" y="2918802"/>
              <a:ext cx="4064652" cy="1492716"/>
            </a:xfrm>
            <a:prstGeom prst="rect">
              <a:avLst/>
            </a:prstGeom>
            <a:noFill/>
          </p:spPr>
          <p:txBody>
            <a:bodyPr wrap="square" rtlCol="0">
              <a:spAutoFit/>
            </a:bodyPr>
            <a:lstStyle/>
            <a:p>
              <a:pPr algn="ctr"/>
              <a:r>
                <a:rPr lang="fr-FR" sz="2400" b="1" dirty="0">
                  <a:solidFill>
                    <a:srgbClr val="00A75F"/>
                  </a:solidFill>
                  <a:latin typeface="Verdana" panose="020B0604030504040204" pitchFamily="34" charset="0"/>
                  <a:ea typeface="Verdana" panose="020B0604030504040204" pitchFamily="34" charset="0"/>
                  <a:cs typeface="Verdana" panose="020B0604030504040204" pitchFamily="34" charset="0"/>
                </a:rPr>
                <a:t>Objectif ?</a:t>
              </a:r>
            </a:p>
            <a:p>
              <a:pPr algn="ctr"/>
              <a:endParaRPr lang="fr-FR" sz="700" dirty="0">
                <a:solidFill>
                  <a:srgbClr val="002060"/>
                </a:solidFill>
                <a:latin typeface="Calibri" panose="020F0502020204030204" pitchFamily="34" charset="0"/>
                <a:cs typeface="Calibri" panose="020F0502020204030204" pitchFamily="34" charset="0"/>
              </a:endParaRPr>
            </a:p>
            <a:p>
              <a:pPr algn="ctr"/>
              <a:r>
                <a:rPr lang="fr-FR" sz="2000" dirty="0">
                  <a:solidFill>
                    <a:srgbClr val="002060"/>
                  </a:solidFill>
                  <a:latin typeface="Calibri" panose="020F0502020204030204" pitchFamily="34" charset="0"/>
                  <a:cs typeface="Calibri" panose="020F0502020204030204" pitchFamily="34" charset="0"/>
                </a:rPr>
                <a:t>Pour acquérir d'autres compétences, </a:t>
              </a:r>
              <a:r>
                <a:rPr lang="fr-FR" sz="2000" b="1" dirty="0">
                  <a:solidFill>
                    <a:srgbClr val="002060"/>
                  </a:solidFill>
                  <a:latin typeface="Calibri" panose="020F0502020204030204" pitchFamily="34" charset="0"/>
                  <a:cs typeface="Calibri" panose="020F0502020204030204" pitchFamily="34" charset="0"/>
                </a:rPr>
                <a:t>enrichir votre parcours, réaliser un projet</a:t>
              </a:r>
              <a:r>
                <a:rPr lang="fr-FR" sz="2000" dirty="0">
                  <a:solidFill>
                    <a:srgbClr val="002060"/>
                  </a:solidFill>
                  <a:latin typeface="Calibri" panose="020F0502020204030204" pitchFamily="34" charset="0"/>
                  <a:cs typeface="Calibri" panose="020F0502020204030204" pitchFamily="34" charset="0"/>
                </a:rPr>
                <a:t>…</a:t>
              </a:r>
            </a:p>
          </p:txBody>
        </p:sp>
      </p:grpSp>
      <p:sp>
        <p:nvSpPr>
          <p:cNvPr id="5" name="Rectangle 4">
            <a:extLst>
              <a:ext uri="{FF2B5EF4-FFF2-40B4-BE49-F238E27FC236}">
                <a16:creationId xmlns:a16="http://schemas.microsoft.com/office/drawing/2014/main" id="{4C91FC19-F5C3-4562-9B86-751D5548F12C}"/>
              </a:ext>
            </a:extLst>
          </p:cNvPr>
          <p:cNvSpPr/>
          <p:nvPr/>
        </p:nvSpPr>
        <p:spPr>
          <a:xfrm>
            <a:off x="983597" y="1091475"/>
            <a:ext cx="9122929" cy="707886"/>
          </a:xfrm>
          <a:prstGeom prst="rect">
            <a:avLst/>
          </a:prstGeom>
        </p:spPr>
        <p:txBody>
          <a:bodyPr wrap="square">
            <a:spAutoFit/>
          </a:bodyPr>
          <a:lstStyle/>
          <a:p>
            <a:r>
              <a:rPr lang="fr-FR" sz="2000" b="1" dirty="0">
                <a:solidFill>
                  <a:srgbClr val="002060"/>
                </a:solidFill>
                <a:latin typeface="Calibri" panose="020F0502020204030204" pitchFamily="34" charset="0"/>
                <a:cs typeface="Calibri" panose="020F0502020204030204" pitchFamily="34" charset="0"/>
              </a:rPr>
              <a:t>En accord avec votre établissement</a:t>
            </a:r>
            <a:r>
              <a:rPr lang="fr-FR" sz="2000" dirty="0">
                <a:solidFill>
                  <a:srgbClr val="002060"/>
                </a:solidFill>
                <a:latin typeface="Calibri" panose="020F0502020204030204" pitchFamily="34" charset="0"/>
                <a:cs typeface="Calibri" panose="020F0502020204030204" pitchFamily="34" charset="0"/>
              </a:rPr>
              <a:t>, une parenthèse d’un an ou d'un semestre dans votre cursus. </a:t>
            </a:r>
          </a:p>
        </p:txBody>
      </p:sp>
      <p:sp>
        <p:nvSpPr>
          <p:cNvPr id="6" name="Titre 1">
            <a:extLst>
              <a:ext uri="{FF2B5EF4-FFF2-40B4-BE49-F238E27FC236}">
                <a16:creationId xmlns:a16="http://schemas.microsoft.com/office/drawing/2014/main" id="{B0A63F18-17A6-492D-A966-E391ADF4ECE8}"/>
              </a:ext>
            </a:extLst>
          </p:cNvPr>
          <p:cNvSpPr txBox="1">
            <a:spLocks/>
          </p:cNvSpPr>
          <p:nvPr/>
        </p:nvSpPr>
        <p:spPr>
          <a:xfrm>
            <a:off x="364473" y="354109"/>
            <a:ext cx="10040436" cy="534496"/>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sz="2800" dirty="0">
                <a:solidFill>
                  <a:srgbClr val="91C032"/>
                </a:solidFill>
              </a:rPr>
              <a:t>La césure, c’est quoi ?</a:t>
            </a:r>
          </a:p>
        </p:txBody>
      </p:sp>
      <p:sp>
        <p:nvSpPr>
          <p:cNvPr id="9" name="Rectangle 8"/>
          <p:cNvSpPr/>
          <p:nvPr/>
        </p:nvSpPr>
        <p:spPr>
          <a:xfrm>
            <a:off x="983598" y="1988891"/>
            <a:ext cx="8795669" cy="707886"/>
          </a:xfrm>
          <a:prstGeom prst="rect">
            <a:avLst/>
          </a:prstGeom>
        </p:spPr>
        <p:txBody>
          <a:bodyPr wrap="square">
            <a:spAutoFit/>
          </a:bodyPr>
          <a:lstStyle/>
          <a:p>
            <a:pPr algn="just"/>
            <a:r>
              <a:rPr lang="fr-FR" sz="2000" dirty="0">
                <a:solidFill>
                  <a:srgbClr val="002060"/>
                </a:solidFill>
                <a:latin typeface="Calibri" panose="020F0502020204030204" pitchFamily="34" charset="0"/>
                <a:cs typeface="Calibri" panose="020F0502020204030204" pitchFamily="34" charset="0"/>
              </a:rPr>
              <a:t>Pendant la césure, vous êtes </a:t>
            </a:r>
            <a:r>
              <a:rPr lang="fr-FR" sz="2000" b="1" u="sng" dirty="0">
                <a:solidFill>
                  <a:srgbClr val="002060"/>
                </a:solidFill>
                <a:latin typeface="Calibri" panose="020F0502020204030204" pitchFamily="34" charset="0"/>
                <a:cs typeface="Calibri" panose="020F0502020204030204" pitchFamily="34" charset="0"/>
              </a:rPr>
              <a:t>inscrit à l'université dans la formation que vous intégrerez à votre retour</a:t>
            </a:r>
            <a:r>
              <a:rPr lang="fr-FR" sz="2000" b="1" dirty="0">
                <a:solidFill>
                  <a:srgbClr val="002060"/>
                </a:solidFill>
                <a:latin typeface="Calibri" panose="020F0502020204030204" pitchFamily="34" charset="0"/>
                <a:cs typeface="Calibri" panose="020F0502020204030204" pitchFamily="34" charset="0"/>
              </a:rPr>
              <a:t> </a:t>
            </a:r>
            <a:r>
              <a:rPr lang="fr-FR" sz="2000" b="1" dirty="0">
                <a:solidFill>
                  <a:srgbClr val="002060"/>
                </a:solidFill>
                <a:latin typeface="Calibri" panose="020F0502020204030204" pitchFamily="34" charset="0"/>
                <a:cs typeface="Calibri" panose="020F0502020204030204" pitchFamily="34" charset="0"/>
                <a:sym typeface="Wingdings" panose="05000000000000000000" pitchFamily="2" charset="2"/>
              </a:rPr>
              <a:t> </a:t>
            </a:r>
            <a:r>
              <a:rPr lang="fr-FR" sz="2000" dirty="0">
                <a:solidFill>
                  <a:srgbClr val="002060"/>
                </a:solidFill>
                <a:latin typeface="Calibri" panose="020F0502020204030204" pitchFamily="34" charset="0"/>
                <a:cs typeface="Calibri" panose="020F0502020204030204" pitchFamily="34" charset="0"/>
              </a:rPr>
              <a:t>adossement sur l’année N+1.</a:t>
            </a:r>
          </a:p>
        </p:txBody>
      </p:sp>
      <p:sp>
        <p:nvSpPr>
          <p:cNvPr id="10" name="ZoneTexte 9"/>
          <p:cNvSpPr txBox="1"/>
          <p:nvPr/>
        </p:nvSpPr>
        <p:spPr>
          <a:xfrm>
            <a:off x="364473" y="888605"/>
            <a:ext cx="567784" cy="1015663"/>
          </a:xfrm>
          <a:prstGeom prst="rect">
            <a:avLst/>
          </a:prstGeom>
          <a:noFill/>
        </p:spPr>
        <p:txBody>
          <a:bodyPr wrap="none" rtlCol="0">
            <a:spAutoFit/>
          </a:bodyPr>
          <a:lstStyle/>
          <a:p>
            <a:r>
              <a:rPr lang="fr-FR" sz="6000" b="1" dirty="0">
                <a:solidFill>
                  <a:schemeClr val="accent1"/>
                </a:solidFill>
                <a:latin typeface="Calibri" panose="020F0502020204030204" pitchFamily="34" charset="0"/>
                <a:cs typeface="Calibri" panose="020F0502020204030204" pitchFamily="34" charset="0"/>
              </a:rPr>
              <a:t>&gt;</a:t>
            </a:r>
          </a:p>
        </p:txBody>
      </p:sp>
      <p:sp>
        <p:nvSpPr>
          <p:cNvPr id="11" name="ZoneTexte 10"/>
          <p:cNvSpPr txBox="1"/>
          <p:nvPr/>
        </p:nvSpPr>
        <p:spPr>
          <a:xfrm>
            <a:off x="364473" y="1775043"/>
            <a:ext cx="567784" cy="1015663"/>
          </a:xfrm>
          <a:prstGeom prst="rect">
            <a:avLst/>
          </a:prstGeom>
          <a:noFill/>
        </p:spPr>
        <p:txBody>
          <a:bodyPr wrap="none" rtlCol="0">
            <a:spAutoFit/>
          </a:bodyPr>
          <a:lstStyle/>
          <a:p>
            <a:r>
              <a:rPr lang="fr-FR" sz="6000" b="1" dirty="0">
                <a:solidFill>
                  <a:schemeClr val="accent1"/>
                </a:solidFill>
                <a:latin typeface="Calibri" panose="020F0502020204030204" pitchFamily="34" charset="0"/>
                <a:cs typeface="Calibri" panose="020F0502020204030204" pitchFamily="34" charset="0"/>
              </a:rPr>
              <a:t>&gt;</a:t>
            </a:r>
          </a:p>
        </p:txBody>
      </p:sp>
      <p:grpSp>
        <p:nvGrpSpPr>
          <p:cNvPr id="7" name="Groupe 6">
            <a:extLst>
              <a:ext uri="{FF2B5EF4-FFF2-40B4-BE49-F238E27FC236}">
                <a16:creationId xmlns:a16="http://schemas.microsoft.com/office/drawing/2014/main" id="{FE8609B7-F895-4953-B6E8-A407603E073D}"/>
              </a:ext>
            </a:extLst>
          </p:cNvPr>
          <p:cNvGrpSpPr/>
          <p:nvPr/>
        </p:nvGrpSpPr>
        <p:grpSpPr>
          <a:xfrm>
            <a:off x="5211776" y="2789997"/>
            <a:ext cx="4294515" cy="1493425"/>
            <a:chOff x="5031723" y="2929385"/>
            <a:chExt cx="4294515" cy="1493425"/>
          </a:xfrm>
        </p:grpSpPr>
        <p:sp>
          <p:nvSpPr>
            <p:cNvPr id="18" name="Rectangle : coins arrondis 17">
              <a:extLst>
                <a:ext uri="{FF2B5EF4-FFF2-40B4-BE49-F238E27FC236}">
                  <a16:creationId xmlns:a16="http://schemas.microsoft.com/office/drawing/2014/main" id="{7471D1E4-6A5E-4911-9675-40D8958EDF3F}"/>
                </a:ext>
              </a:extLst>
            </p:cNvPr>
            <p:cNvSpPr/>
            <p:nvPr/>
          </p:nvSpPr>
          <p:spPr>
            <a:xfrm>
              <a:off x="5031723" y="2943963"/>
              <a:ext cx="4294515" cy="14788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3594FDA3-C8BD-48FF-8C48-4D6CC575F6CF}"/>
                </a:ext>
              </a:extLst>
            </p:cNvPr>
            <p:cNvSpPr txBox="1"/>
            <p:nvPr/>
          </p:nvSpPr>
          <p:spPr>
            <a:xfrm>
              <a:off x="5137129" y="2929385"/>
              <a:ext cx="4083702" cy="1492716"/>
            </a:xfrm>
            <a:prstGeom prst="rect">
              <a:avLst/>
            </a:prstGeom>
            <a:noFill/>
          </p:spPr>
          <p:txBody>
            <a:bodyPr wrap="square" rtlCol="0">
              <a:spAutoFit/>
            </a:bodyPr>
            <a:lstStyle/>
            <a:p>
              <a:pPr algn="ctr"/>
              <a:r>
                <a:rPr lang="fr-FR" sz="2400" b="1" dirty="0">
                  <a:solidFill>
                    <a:srgbClr val="00A75F"/>
                  </a:solidFill>
                  <a:latin typeface="Verdana" panose="020B0604030504040204" pitchFamily="34" charset="0"/>
                  <a:ea typeface="Verdana" panose="020B0604030504040204" pitchFamily="34" charset="0"/>
                  <a:cs typeface="Verdana" panose="020B0604030504040204" pitchFamily="34" charset="0"/>
                </a:rPr>
                <a:t>Comment ?</a:t>
              </a:r>
            </a:p>
            <a:p>
              <a:pPr algn="ctr"/>
              <a:endParaRPr lang="fr-FR" sz="700" b="1" dirty="0">
                <a:solidFill>
                  <a:srgbClr val="00A75F"/>
                </a:solidFill>
                <a:latin typeface="Verdana" panose="020B0604030504040204" pitchFamily="34" charset="0"/>
                <a:ea typeface="Verdana" panose="020B0604030504040204" pitchFamily="34" charset="0"/>
                <a:cs typeface="Verdana" panose="020B0604030504040204" pitchFamily="34" charset="0"/>
              </a:endParaRPr>
            </a:p>
            <a:p>
              <a:pPr algn="ctr"/>
              <a:r>
                <a:rPr lang="fr-FR" sz="2000" b="1" dirty="0">
                  <a:solidFill>
                    <a:srgbClr val="002060"/>
                  </a:solidFill>
                  <a:latin typeface="Calibri" panose="020F0502020204030204" pitchFamily="34" charset="0"/>
                  <a:cs typeface="Calibri" panose="020F0502020204030204" pitchFamily="34" charset="0"/>
                </a:rPr>
                <a:t>En effectuant une demande </a:t>
              </a:r>
              <a:r>
                <a:rPr lang="fr-FR" sz="2000" dirty="0">
                  <a:solidFill>
                    <a:srgbClr val="002060"/>
                  </a:solidFill>
                  <a:latin typeface="Calibri" panose="020F0502020204030204" pitchFamily="34" charset="0"/>
                  <a:cs typeface="Calibri" panose="020F0502020204030204" pitchFamily="34" charset="0"/>
                </a:rPr>
                <a:t>de césure auprès de la </a:t>
              </a:r>
              <a:r>
                <a:rPr lang="fr-FR" sz="2000" b="1" dirty="0">
                  <a:solidFill>
                    <a:srgbClr val="002060"/>
                  </a:solidFill>
                  <a:latin typeface="Calibri" panose="020F0502020204030204" pitchFamily="34" charset="0"/>
                  <a:cs typeface="Calibri" panose="020F0502020204030204" pitchFamily="34" charset="0"/>
                </a:rPr>
                <a:t>formation </a:t>
              </a:r>
              <a:r>
                <a:rPr lang="fr-FR" sz="2000" dirty="0">
                  <a:solidFill>
                    <a:srgbClr val="002060"/>
                  </a:solidFill>
                  <a:latin typeface="Calibri" panose="020F0502020204030204" pitchFamily="34" charset="0"/>
                  <a:cs typeface="Calibri" panose="020F0502020204030204" pitchFamily="34" charset="0"/>
                </a:rPr>
                <a:t>de rattachement (N+1)</a:t>
              </a:r>
            </a:p>
          </p:txBody>
        </p:sp>
      </p:grpSp>
      <p:grpSp>
        <p:nvGrpSpPr>
          <p:cNvPr id="8" name="Groupe 7">
            <a:extLst>
              <a:ext uri="{FF2B5EF4-FFF2-40B4-BE49-F238E27FC236}">
                <a16:creationId xmlns:a16="http://schemas.microsoft.com/office/drawing/2014/main" id="{8B5B38A2-5FD0-4936-8D41-4465DA9F6199}"/>
              </a:ext>
            </a:extLst>
          </p:cNvPr>
          <p:cNvGrpSpPr/>
          <p:nvPr/>
        </p:nvGrpSpPr>
        <p:grpSpPr>
          <a:xfrm>
            <a:off x="648365" y="4385812"/>
            <a:ext cx="8890490" cy="1496196"/>
            <a:chOff x="537882" y="4338918"/>
            <a:chExt cx="9017994" cy="1576808"/>
          </a:xfrm>
        </p:grpSpPr>
        <p:sp>
          <p:nvSpPr>
            <p:cNvPr id="19" name="Rectangle : avec coins rognés en haut 18">
              <a:extLst>
                <a:ext uri="{FF2B5EF4-FFF2-40B4-BE49-F238E27FC236}">
                  <a16:creationId xmlns:a16="http://schemas.microsoft.com/office/drawing/2014/main" id="{15E6C040-4046-4690-B08C-7880E156CEAB}"/>
                </a:ext>
              </a:extLst>
            </p:cNvPr>
            <p:cNvSpPr/>
            <p:nvPr/>
          </p:nvSpPr>
          <p:spPr>
            <a:xfrm>
              <a:off x="537882" y="4338918"/>
              <a:ext cx="9017994" cy="1576808"/>
            </a:xfrm>
            <a:prstGeom prst="snip2Same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69275" y="4598878"/>
              <a:ext cx="8369953" cy="1248782"/>
            </a:xfrm>
            <a:prstGeom prst="rect">
              <a:avLst/>
            </a:prstGeom>
          </p:spPr>
          <p:txBody>
            <a:bodyPr wrap="square">
              <a:spAutoFit/>
            </a:bodyPr>
            <a:lstStyle/>
            <a:p>
              <a:pPr algn="ctr"/>
              <a:r>
                <a:rPr lang="fr-FR" sz="2400" b="1" dirty="0">
                  <a:solidFill>
                    <a:srgbClr val="00A75F"/>
                  </a:solidFill>
                  <a:latin typeface="Verdana" panose="020B0604030504040204" pitchFamily="34" charset="0"/>
                  <a:ea typeface="Verdana" panose="020B0604030504040204" pitchFamily="34" charset="0"/>
                  <a:cs typeface="Verdana" panose="020B0604030504040204" pitchFamily="34" charset="0"/>
                </a:rPr>
                <a:t>Pourquoi ? </a:t>
              </a:r>
            </a:p>
            <a:p>
              <a:pPr algn="ctr"/>
              <a:endParaRPr lang="fr-FR" sz="700" dirty="0">
                <a:solidFill>
                  <a:srgbClr val="002060"/>
                </a:solidFill>
                <a:latin typeface="Calibri" panose="020F0502020204030204" pitchFamily="34" charset="0"/>
                <a:cs typeface="Calibri" panose="020F0502020204030204" pitchFamily="34" charset="0"/>
              </a:endParaRPr>
            </a:p>
            <a:p>
              <a:pPr algn="ctr"/>
              <a:r>
                <a:rPr lang="fr-FR" sz="2000" dirty="0">
                  <a:solidFill>
                    <a:srgbClr val="002060"/>
                  </a:solidFill>
                  <a:latin typeface="Calibri" panose="020F0502020204030204" pitchFamily="34" charset="0"/>
                  <a:cs typeface="Calibri" panose="020F0502020204030204" pitchFamily="34" charset="0"/>
                </a:rPr>
                <a:t>Vivre d’autres expériences tout </a:t>
              </a:r>
              <a:r>
                <a:rPr lang="fr-FR" sz="2000" b="1" u="sng" dirty="0">
                  <a:solidFill>
                    <a:srgbClr val="002060"/>
                  </a:solidFill>
                  <a:latin typeface="Calibri" panose="020F0502020204030204" pitchFamily="34" charset="0"/>
                  <a:cs typeface="Calibri" panose="020F0502020204030204" pitchFamily="34" charset="0"/>
                </a:rPr>
                <a:t>en conservant son statut étudiant</a:t>
              </a:r>
              <a:r>
                <a:rPr lang="fr-FR" sz="2000" b="1" dirty="0">
                  <a:solidFill>
                    <a:srgbClr val="002060"/>
                  </a:solidFill>
                  <a:latin typeface="Calibri" panose="020F0502020204030204" pitchFamily="34" charset="0"/>
                  <a:cs typeface="Calibri" panose="020F0502020204030204" pitchFamily="34" charset="0"/>
                </a:rPr>
                <a:t> </a:t>
              </a:r>
              <a:r>
                <a:rPr lang="fr-FR" sz="2000" dirty="0">
                  <a:solidFill>
                    <a:srgbClr val="002060"/>
                  </a:solidFill>
                  <a:latin typeface="Calibri" panose="020F0502020204030204" pitchFamily="34" charset="0"/>
                  <a:cs typeface="Calibri" panose="020F0502020204030204" pitchFamily="34" charset="0"/>
                </a:rPr>
                <a:t>et les avantages associés</a:t>
              </a:r>
            </a:p>
          </p:txBody>
        </p:sp>
      </p:grpSp>
      <p:sp>
        <p:nvSpPr>
          <p:cNvPr id="15" name="Rectangle 14"/>
          <p:cNvSpPr/>
          <p:nvPr/>
        </p:nvSpPr>
        <p:spPr>
          <a:xfrm>
            <a:off x="1078847" y="5949262"/>
            <a:ext cx="7484127" cy="461665"/>
          </a:xfrm>
          <a:prstGeom prst="rect">
            <a:avLst/>
          </a:prstGeom>
        </p:spPr>
        <p:txBody>
          <a:bodyPr wrap="square">
            <a:spAutoFit/>
          </a:bodyPr>
          <a:lstStyle/>
          <a:p>
            <a:pPr>
              <a:defRPr/>
            </a:pPr>
            <a:r>
              <a:rPr lang="fr-FR" sz="2400" b="1" dirty="0">
                <a:solidFill>
                  <a:srgbClr val="002060"/>
                </a:solidFill>
                <a:latin typeface="Calibri" panose="020F0502020204030204" pitchFamily="34" charset="0"/>
                <a:cs typeface="Calibri" panose="020F0502020204030204" pitchFamily="34" charset="0"/>
              </a:rPr>
              <a:t>Votre place est gardée (en N+1) pour la rentrée suivante </a:t>
            </a:r>
            <a:r>
              <a:rPr lang="fr-FR" sz="2400" dirty="0">
                <a:solidFill>
                  <a:srgbClr val="002060"/>
                </a:solidFill>
                <a:latin typeface="Calibri" panose="020F0502020204030204" pitchFamily="34" charset="0"/>
                <a:cs typeface="Calibri" panose="020F0502020204030204" pitchFamily="34" charset="0"/>
              </a:rPr>
              <a:t>! </a:t>
            </a:r>
          </a:p>
        </p:txBody>
      </p:sp>
      <p:sp>
        <p:nvSpPr>
          <p:cNvPr id="16" name="ZoneTexte 15"/>
          <p:cNvSpPr txBox="1"/>
          <p:nvPr/>
        </p:nvSpPr>
        <p:spPr>
          <a:xfrm>
            <a:off x="485383" y="5636392"/>
            <a:ext cx="567784" cy="1015663"/>
          </a:xfrm>
          <a:prstGeom prst="rect">
            <a:avLst/>
          </a:prstGeom>
          <a:noFill/>
        </p:spPr>
        <p:txBody>
          <a:bodyPr wrap="none" rtlCol="0">
            <a:spAutoFit/>
          </a:bodyPr>
          <a:lstStyle/>
          <a:p>
            <a:r>
              <a:rPr lang="fr-FR" sz="6000" b="1" dirty="0">
                <a:solidFill>
                  <a:srgbClr val="00A75F"/>
                </a:solidFill>
                <a:latin typeface="Calibri" panose="020F0502020204030204" pitchFamily="34" charset="0"/>
                <a:cs typeface="Calibri" panose="020F0502020204030204" pitchFamily="34" charset="0"/>
              </a:rPr>
              <a:t>&gt;</a:t>
            </a:r>
          </a:p>
        </p:txBody>
      </p:sp>
      <p:sp>
        <p:nvSpPr>
          <p:cNvPr id="17" name="ZoneTexte 16"/>
          <p:cNvSpPr txBox="1"/>
          <p:nvPr/>
        </p:nvSpPr>
        <p:spPr>
          <a:xfrm rot="10800000">
            <a:off x="8467725" y="5720193"/>
            <a:ext cx="567784" cy="1015663"/>
          </a:xfrm>
          <a:prstGeom prst="rect">
            <a:avLst/>
          </a:prstGeom>
          <a:noFill/>
        </p:spPr>
        <p:txBody>
          <a:bodyPr wrap="none" rtlCol="0">
            <a:spAutoFit/>
          </a:bodyPr>
          <a:lstStyle/>
          <a:p>
            <a:r>
              <a:rPr lang="fr-FR" sz="6000" b="1" dirty="0">
                <a:solidFill>
                  <a:srgbClr val="00A75F"/>
                </a:solidFill>
                <a:latin typeface="Calibri" panose="020F0502020204030204" pitchFamily="34" charset="0"/>
                <a:cs typeface="Calibri" panose="020F0502020204030204" pitchFamily="34" charset="0"/>
              </a:rPr>
              <a:t>&gt;</a:t>
            </a:r>
          </a:p>
        </p:txBody>
      </p:sp>
    </p:spTree>
    <p:extLst>
      <p:ext uri="{BB962C8B-B14F-4D97-AF65-F5344CB8AC3E}">
        <p14:creationId xmlns:p14="http://schemas.microsoft.com/office/powerpoint/2010/main" val="419265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91FC19-F5C3-4562-9B86-751D5548F12C}"/>
              </a:ext>
            </a:extLst>
          </p:cNvPr>
          <p:cNvSpPr/>
          <p:nvPr/>
        </p:nvSpPr>
        <p:spPr>
          <a:xfrm>
            <a:off x="4808110" y="4620423"/>
            <a:ext cx="9122929" cy="400110"/>
          </a:xfrm>
          <a:prstGeom prst="rect">
            <a:avLst/>
          </a:prstGeom>
        </p:spPr>
        <p:txBody>
          <a:bodyPr wrap="square">
            <a:spAutoFit/>
          </a:bodyPr>
          <a:lstStyle/>
          <a:p>
            <a:endParaRPr lang="fr-FR" sz="2000" dirty="0">
              <a:solidFill>
                <a:srgbClr val="002060"/>
              </a:solidFill>
              <a:latin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B0A63F18-17A6-492D-A966-E391ADF4ECE8}"/>
              </a:ext>
            </a:extLst>
          </p:cNvPr>
          <p:cNvSpPr txBox="1">
            <a:spLocks/>
          </p:cNvSpPr>
          <p:nvPr/>
        </p:nvSpPr>
        <p:spPr>
          <a:xfrm>
            <a:off x="3503913" y="186469"/>
            <a:ext cx="4443637" cy="534496"/>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sz="2800" dirty="0">
                <a:solidFill>
                  <a:schemeClr val="accent3"/>
                </a:solidFill>
              </a:rPr>
              <a:t>La césure pour qui ? </a:t>
            </a:r>
          </a:p>
        </p:txBody>
      </p:sp>
      <p:sp>
        <p:nvSpPr>
          <p:cNvPr id="8" name="Rectangle 7">
            <a:extLst>
              <a:ext uri="{FF2B5EF4-FFF2-40B4-BE49-F238E27FC236}">
                <a16:creationId xmlns:a16="http://schemas.microsoft.com/office/drawing/2014/main" id="{0049F1F9-1724-4361-A9CB-071135BE60DA}"/>
              </a:ext>
            </a:extLst>
          </p:cNvPr>
          <p:cNvSpPr/>
          <p:nvPr/>
        </p:nvSpPr>
        <p:spPr>
          <a:xfrm>
            <a:off x="560590" y="750133"/>
            <a:ext cx="9800601" cy="2185214"/>
          </a:xfrm>
          <a:prstGeom prst="rect">
            <a:avLst/>
          </a:prstGeom>
        </p:spPr>
        <p:txBody>
          <a:bodyPr wrap="square">
            <a:spAutoFit/>
          </a:bodyPr>
          <a:lstStyle/>
          <a:p>
            <a:pPr marL="342900" indent="-342900">
              <a:buFontTx/>
              <a:buChar char="-"/>
            </a:pPr>
            <a:r>
              <a:rPr lang="fr-FR" sz="2400" dirty="0">
                <a:solidFill>
                  <a:srgbClr val="002060"/>
                </a:solidFill>
                <a:latin typeface="Calibri" panose="020F0502020204030204" pitchFamily="34" charset="0"/>
                <a:cs typeface="Calibri" panose="020F0502020204030204" pitchFamily="34" charset="0"/>
              </a:rPr>
              <a:t>Vous pouvez effectuer </a:t>
            </a:r>
            <a:r>
              <a:rPr lang="fr-FR" sz="2400" b="1" dirty="0">
                <a:solidFill>
                  <a:srgbClr val="002060"/>
                </a:solidFill>
                <a:latin typeface="Calibri" panose="020F0502020204030204" pitchFamily="34" charset="0"/>
                <a:cs typeface="Calibri" panose="020F0502020204030204" pitchFamily="34" charset="0"/>
              </a:rPr>
              <a:t>une seule césure par cycle d'étude </a:t>
            </a:r>
            <a:r>
              <a:rPr lang="fr-FR" sz="2400" dirty="0">
                <a:solidFill>
                  <a:srgbClr val="002060"/>
                </a:solidFill>
                <a:latin typeface="Calibri" panose="020F0502020204030204" pitchFamily="34" charset="0"/>
                <a:cs typeface="Calibri" panose="020F0502020204030204" pitchFamily="34" charset="0"/>
              </a:rPr>
              <a:t>(1 en cycle Licence, 1 en cycle Master et 1 en cycle Doctorat),</a:t>
            </a:r>
          </a:p>
          <a:p>
            <a:endParaRPr lang="fr-FR" sz="800" dirty="0">
              <a:solidFill>
                <a:srgbClr val="002060"/>
              </a:solidFill>
              <a:latin typeface="Calibri" panose="020F0502020204030204" pitchFamily="34" charset="0"/>
              <a:cs typeface="Calibri" panose="020F0502020204030204" pitchFamily="34" charset="0"/>
            </a:endParaRPr>
          </a:p>
          <a:p>
            <a:pPr marL="342900" indent="-342900">
              <a:buFontTx/>
              <a:buChar char="-"/>
            </a:pPr>
            <a:r>
              <a:rPr lang="fr-FR" sz="2400" dirty="0">
                <a:solidFill>
                  <a:srgbClr val="002060"/>
                </a:solidFill>
                <a:latin typeface="Calibri" panose="020F0502020204030204" pitchFamily="34" charset="0"/>
                <a:cs typeface="Calibri" panose="020F0502020204030204" pitchFamily="34" charset="0"/>
              </a:rPr>
              <a:t>Le dispositif de césure </a:t>
            </a:r>
            <a:r>
              <a:rPr lang="fr-FR" sz="2400" b="1" dirty="0">
                <a:solidFill>
                  <a:srgbClr val="002060"/>
                </a:solidFill>
                <a:latin typeface="Calibri" panose="020F0502020204030204" pitchFamily="34" charset="0"/>
                <a:cs typeface="Calibri" panose="020F0502020204030204" pitchFamily="34" charset="0"/>
              </a:rPr>
              <a:t>n'est pas ouvert aux bénéficiaires de la formation continue</a:t>
            </a:r>
            <a:r>
              <a:rPr lang="fr-FR" sz="2400" dirty="0">
                <a:solidFill>
                  <a:srgbClr val="002060"/>
                </a:solidFill>
                <a:latin typeface="Calibri" panose="020F0502020204030204" pitchFamily="34" charset="0"/>
                <a:cs typeface="Calibri" panose="020F0502020204030204" pitchFamily="34" charset="0"/>
              </a:rPr>
              <a:t> mais aux seuls étudiants en formation initiale,</a:t>
            </a:r>
          </a:p>
          <a:p>
            <a:endParaRPr lang="fr-FR" sz="800" dirty="0">
              <a:solidFill>
                <a:srgbClr val="002060"/>
              </a:solidFill>
              <a:latin typeface="Calibri" panose="020F0502020204030204" pitchFamily="34" charset="0"/>
              <a:cs typeface="Calibri" panose="020F0502020204030204" pitchFamily="34" charset="0"/>
            </a:endParaRPr>
          </a:p>
          <a:p>
            <a:pPr marL="342900" indent="-342900">
              <a:buFontTx/>
              <a:buChar char="-"/>
            </a:pPr>
            <a:r>
              <a:rPr lang="fr-FR" sz="2400" dirty="0">
                <a:solidFill>
                  <a:srgbClr val="002060"/>
                </a:solidFill>
                <a:latin typeface="Calibri" panose="020F0502020204030204" pitchFamily="34" charset="0"/>
                <a:cs typeface="Calibri" panose="020F0502020204030204" pitchFamily="34" charset="0"/>
              </a:rPr>
              <a:t>La césure est un </a:t>
            </a:r>
            <a:r>
              <a:rPr lang="fr-FR" sz="2400" b="1" dirty="0">
                <a:solidFill>
                  <a:srgbClr val="002060"/>
                </a:solidFill>
                <a:latin typeface="Calibri" panose="020F0502020204030204" pitchFamily="34" charset="0"/>
                <a:cs typeface="Calibri" panose="020F0502020204030204" pitchFamily="34" charset="0"/>
              </a:rPr>
              <a:t>dispositif facultatif.</a:t>
            </a:r>
            <a:endParaRPr lang="fr-FR" sz="2400" dirty="0">
              <a:solidFill>
                <a:srgbClr val="002060"/>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9E7E6989-E10A-4386-87CB-912F9F928895}"/>
              </a:ext>
            </a:extLst>
          </p:cNvPr>
          <p:cNvSpPr txBox="1"/>
          <p:nvPr/>
        </p:nvSpPr>
        <p:spPr>
          <a:xfrm>
            <a:off x="872005" y="3128846"/>
            <a:ext cx="9177770" cy="3385542"/>
          </a:xfrm>
          <a:prstGeom prst="rect">
            <a:avLst/>
          </a:prstGeom>
          <a:noFill/>
        </p:spPr>
        <p:txBody>
          <a:bodyPr wrap="square" rtlCol="0">
            <a:spAutoFit/>
          </a:bodyPr>
          <a:lstStyle/>
          <a:p>
            <a:pPr algn="ctr"/>
            <a:r>
              <a:rPr lang="fr-FR" sz="2800" b="1" dirty="0">
                <a:solidFill>
                  <a:schemeClr val="accent3"/>
                </a:solidFill>
                <a:latin typeface="Verdana" panose="020B0604030504040204" pitchFamily="34" charset="0"/>
                <a:ea typeface="Verdana" panose="020B0604030504040204" pitchFamily="34" charset="0"/>
                <a:cs typeface="Verdana" panose="020B0604030504040204" pitchFamily="34" charset="0"/>
              </a:rPr>
              <a:t>Quand</a:t>
            </a:r>
            <a:r>
              <a:rPr lang="fr-FR" sz="2800" b="1" dirty="0">
                <a:solidFill>
                  <a:srgbClr val="91C032"/>
                </a:solidFill>
                <a:latin typeface="Verdana" panose="020B0604030504040204" pitchFamily="34" charset="0"/>
                <a:ea typeface="Verdana" panose="020B0604030504040204" pitchFamily="34" charset="0"/>
              </a:rPr>
              <a:t> </a:t>
            </a:r>
            <a:r>
              <a:rPr lang="fr-FR" sz="2800" b="1" dirty="0">
                <a:solidFill>
                  <a:schemeClr val="accent3"/>
                </a:solidFill>
                <a:latin typeface="Verdana" panose="020B0604030504040204" pitchFamily="34" charset="0"/>
                <a:ea typeface="Verdana" panose="020B0604030504040204" pitchFamily="34" charset="0"/>
                <a:cs typeface="Verdana" panose="020B0604030504040204" pitchFamily="34" charset="0"/>
              </a:rPr>
              <a:t>?</a:t>
            </a:r>
          </a:p>
          <a:p>
            <a:r>
              <a:rPr lang="fr-FR" sz="800" dirty="0">
                <a:solidFill>
                  <a:srgbClr val="002060"/>
                </a:solidFill>
                <a:latin typeface="Calibri" panose="020F0502020204030204" pitchFamily="34" charset="0"/>
                <a:cs typeface="Calibri" panose="020F0502020204030204" pitchFamily="34" charset="0"/>
              </a:rPr>
              <a:t>  </a:t>
            </a:r>
          </a:p>
          <a:p>
            <a:r>
              <a:rPr lang="fr-FR" sz="2400" dirty="0">
                <a:solidFill>
                  <a:srgbClr val="002060"/>
                </a:solidFill>
                <a:latin typeface="Calibri" panose="020F0502020204030204" pitchFamily="34" charset="0"/>
                <a:cs typeface="Calibri" panose="020F0502020204030204" pitchFamily="34" charset="0"/>
              </a:rPr>
              <a:t>De la première année post bac, entre la licence 1ère année et la licence 2ème année, entre la licence 2ème année et la licence 3ème année, et entre les deux semestres de la dernière année. </a:t>
            </a:r>
          </a:p>
          <a:p>
            <a:r>
              <a:rPr lang="fr-FR" sz="2400" dirty="0">
                <a:solidFill>
                  <a:srgbClr val="002060"/>
                </a:solidFill>
                <a:latin typeface="Calibri" panose="020F0502020204030204" pitchFamily="34" charset="0"/>
                <a:cs typeface="Calibri" panose="020F0502020204030204" pitchFamily="34" charset="0"/>
              </a:rPr>
              <a:t>De même pour le cycle master.</a:t>
            </a:r>
          </a:p>
          <a:p>
            <a:endParaRPr lang="fr-FR" sz="2400" dirty="0">
              <a:solidFill>
                <a:srgbClr val="002060"/>
              </a:solidFill>
              <a:latin typeface="Calibri" panose="020F0502020204030204" pitchFamily="34" charset="0"/>
              <a:cs typeface="Calibri" panose="020F0502020204030204" pitchFamily="34" charset="0"/>
            </a:endParaRPr>
          </a:p>
          <a:p>
            <a:r>
              <a:rPr lang="fr-FR" i="1" dirty="0">
                <a:solidFill>
                  <a:srgbClr val="002060"/>
                </a:solidFill>
                <a:latin typeface="Calibri" panose="020F0502020204030204" pitchFamily="34" charset="0"/>
                <a:cs typeface="Calibri" panose="020F0502020204030204" pitchFamily="34" charset="0"/>
              </a:rPr>
              <a:t>Attention pas de possibilité d’adossement de césure sur la première année de IEP et de PASS (perte du bénéfice de la réussite au concours… votre place est perdue au retour)</a:t>
            </a:r>
          </a:p>
          <a:p>
            <a:endParaRPr lang="fr-FR" dirty="0"/>
          </a:p>
        </p:txBody>
      </p:sp>
    </p:spTree>
    <p:extLst>
      <p:ext uri="{BB962C8B-B14F-4D97-AF65-F5344CB8AC3E}">
        <p14:creationId xmlns:p14="http://schemas.microsoft.com/office/powerpoint/2010/main" val="17078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91FC19-F5C3-4562-9B86-751D5548F12C}"/>
              </a:ext>
            </a:extLst>
          </p:cNvPr>
          <p:cNvSpPr/>
          <p:nvPr/>
        </p:nvSpPr>
        <p:spPr>
          <a:xfrm>
            <a:off x="813601" y="4304077"/>
            <a:ext cx="9122929" cy="2246769"/>
          </a:xfrm>
          <a:prstGeom prst="rect">
            <a:avLst/>
          </a:prstGeom>
        </p:spPr>
        <p:txBody>
          <a:bodyPr wrap="square">
            <a:spAutoFit/>
          </a:bodyPr>
          <a:lstStyle/>
          <a:p>
            <a:r>
              <a:rPr lang="fr-FR" sz="2000" b="1" dirty="0">
                <a:solidFill>
                  <a:srgbClr val="002060"/>
                </a:solidFill>
                <a:latin typeface="Calibri" panose="020F0502020204030204" pitchFamily="34" charset="0"/>
                <a:cs typeface="Calibri" panose="020F0502020204030204" pitchFamily="34" charset="0"/>
              </a:rPr>
              <a:t>A joindre au </a:t>
            </a:r>
            <a:r>
              <a:rPr lang="fr-FR" sz="2000" b="1" u="sng" dirty="0">
                <a:solidFill>
                  <a:srgbClr val="002060"/>
                </a:solidFill>
                <a:latin typeface="Calibri" panose="020F0502020204030204" pitchFamily="34" charset="0"/>
                <a:cs typeface="Calibri" panose="020F0502020204030204" pitchFamily="34" charset="0"/>
              </a:rPr>
              <a:t>formulaire de demande </a:t>
            </a:r>
            <a:r>
              <a:rPr lang="fr-FR" sz="2000" dirty="0">
                <a:solidFill>
                  <a:srgbClr val="002060"/>
                </a:solidFill>
                <a:latin typeface="Calibri" panose="020F0502020204030204" pitchFamily="34" charset="0"/>
                <a:cs typeface="Calibri" panose="020F0502020204030204" pitchFamily="34" charset="0"/>
              </a:rPr>
              <a:t>:</a:t>
            </a:r>
          </a:p>
          <a:p>
            <a:endParaRPr lang="fr-FR" sz="2000" dirty="0">
              <a:solidFill>
                <a:srgbClr val="002060"/>
              </a:solidFill>
              <a:latin typeface="Calibri" panose="020F0502020204030204" pitchFamily="34" charset="0"/>
              <a:cs typeface="Calibri" panose="020F0502020204030204" pitchFamily="34" charset="0"/>
            </a:endParaRPr>
          </a:p>
          <a:p>
            <a:r>
              <a:rPr lang="fr-FR" sz="2000" u="sng" dirty="0">
                <a:solidFill>
                  <a:srgbClr val="002060"/>
                </a:solidFill>
                <a:latin typeface="Calibri" panose="020F0502020204030204" pitchFamily="34" charset="0"/>
                <a:cs typeface="Calibri" panose="020F0502020204030204" pitchFamily="34" charset="0"/>
              </a:rPr>
              <a:t>Lettre de motivation </a:t>
            </a:r>
            <a:r>
              <a:rPr lang="fr-FR" sz="2000" dirty="0">
                <a:solidFill>
                  <a:srgbClr val="002060"/>
                </a:solidFill>
                <a:latin typeface="Calibri" panose="020F0502020204030204" pitchFamily="34" charset="0"/>
                <a:cs typeface="Calibri" panose="020F0502020204030204" pitchFamily="34" charset="0"/>
              </a:rPr>
              <a:t>détaillant les objectifs du projet et les modalités de réalisation de la césure, relevés des notes (pour les étudiants extérieurs à l'UGA).</a:t>
            </a:r>
          </a:p>
          <a:p>
            <a:endParaRPr lang="fr-FR" sz="2000" dirty="0">
              <a:solidFill>
                <a:srgbClr val="002060"/>
              </a:solidFill>
              <a:latin typeface="Calibri" panose="020F0502020204030204" pitchFamily="34" charset="0"/>
              <a:cs typeface="Calibri" panose="020F0502020204030204" pitchFamily="34" charset="0"/>
            </a:endParaRPr>
          </a:p>
          <a:p>
            <a:r>
              <a:rPr lang="fr-FR" sz="2000" u="sng" dirty="0">
                <a:solidFill>
                  <a:srgbClr val="002060"/>
                </a:solidFill>
                <a:latin typeface="Calibri" panose="020F0502020204030204" pitchFamily="34" charset="0"/>
                <a:cs typeface="Calibri" panose="020F0502020204030204" pitchFamily="34" charset="0"/>
              </a:rPr>
              <a:t>Tout document permettant de préciser le projet </a:t>
            </a:r>
            <a:r>
              <a:rPr lang="fr-FR" sz="2000" dirty="0">
                <a:solidFill>
                  <a:srgbClr val="002060"/>
                </a:solidFill>
                <a:latin typeface="Calibri" panose="020F0502020204030204" pitchFamily="34" charset="0"/>
                <a:cs typeface="Calibri" panose="020F0502020204030204" pitchFamily="34" charset="0"/>
              </a:rPr>
              <a:t>(Exemples : mail de contact avec un organisme d’accueil, annonce type d’un service civique, promesse d’embauche… ).</a:t>
            </a:r>
          </a:p>
        </p:txBody>
      </p:sp>
      <p:sp>
        <p:nvSpPr>
          <p:cNvPr id="6" name="Titre 1">
            <a:extLst>
              <a:ext uri="{FF2B5EF4-FFF2-40B4-BE49-F238E27FC236}">
                <a16:creationId xmlns:a16="http://schemas.microsoft.com/office/drawing/2014/main" id="{B0A63F18-17A6-492D-A966-E391ADF4ECE8}"/>
              </a:ext>
            </a:extLst>
          </p:cNvPr>
          <p:cNvSpPr txBox="1">
            <a:spLocks/>
          </p:cNvSpPr>
          <p:nvPr/>
        </p:nvSpPr>
        <p:spPr>
          <a:xfrm>
            <a:off x="3649236" y="3678004"/>
            <a:ext cx="4434730" cy="499985"/>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sz="2400" dirty="0">
                <a:solidFill>
                  <a:schemeClr val="accent3"/>
                </a:solidFill>
              </a:rPr>
              <a:t>Pièces obligatoires ?</a:t>
            </a:r>
          </a:p>
        </p:txBody>
      </p:sp>
      <p:grpSp>
        <p:nvGrpSpPr>
          <p:cNvPr id="2" name="Groupe 1">
            <a:extLst>
              <a:ext uri="{FF2B5EF4-FFF2-40B4-BE49-F238E27FC236}">
                <a16:creationId xmlns:a16="http://schemas.microsoft.com/office/drawing/2014/main" id="{DB471CED-F7B3-410C-A318-D3FB6C428D47}"/>
              </a:ext>
            </a:extLst>
          </p:cNvPr>
          <p:cNvGrpSpPr/>
          <p:nvPr/>
        </p:nvGrpSpPr>
        <p:grpSpPr>
          <a:xfrm>
            <a:off x="414343" y="893372"/>
            <a:ext cx="9820496" cy="2408850"/>
            <a:chOff x="604307" y="831481"/>
            <a:chExt cx="9800602" cy="2299614"/>
          </a:xfrm>
        </p:grpSpPr>
        <p:sp>
          <p:nvSpPr>
            <p:cNvPr id="7" name="Rectangle : avec coins rognés en haut 6">
              <a:extLst>
                <a:ext uri="{FF2B5EF4-FFF2-40B4-BE49-F238E27FC236}">
                  <a16:creationId xmlns:a16="http://schemas.microsoft.com/office/drawing/2014/main" id="{B3946710-1575-45D4-AF4D-95EAAB4BFED6}"/>
                </a:ext>
              </a:extLst>
            </p:cNvPr>
            <p:cNvSpPr/>
            <p:nvPr/>
          </p:nvSpPr>
          <p:spPr>
            <a:xfrm>
              <a:off x="604307" y="831481"/>
              <a:ext cx="9800602" cy="2299614"/>
            </a:xfrm>
            <a:prstGeom prst="snip2Same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02010" y="927153"/>
              <a:ext cx="9205195" cy="2012664"/>
            </a:xfrm>
            <a:prstGeom prst="rect">
              <a:avLst/>
            </a:prstGeom>
          </p:spPr>
          <p:txBody>
            <a:bodyPr wrap="square">
              <a:spAutoFit/>
            </a:bodyPr>
            <a:lstStyle/>
            <a:p>
              <a:pPr algn="ctr"/>
              <a:r>
                <a:rPr lang="fr-FR" sz="2400" b="1" dirty="0">
                  <a:solidFill>
                    <a:srgbClr val="00A75F"/>
                  </a:solidFill>
                  <a:latin typeface="Verdana" panose="020B0604030504040204" pitchFamily="34" charset="0"/>
                  <a:ea typeface="Verdana" panose="020B0604030504040204" pitchFamily="34" charset="0"/>
                  <a:cs typeface="Verdana" panose="020B0604030504040204" pitchFamily="34" charset="0"/>
                </a:rPr>
                <a:t>QUI contacter ? </a:t>
              </a:r>
            </a:p>
            <a:p>
              <a:pPr algn="ctr"/>
              <a:endParaRPr lang="fr-FR" sz="700" dirty="0">
                <a:solidFill>
                  <a:srgbClr val="002060"/>
                </a:solidFill>
                <a:latin typeface="Calibri" panose="020F0502020204030204" pitchFamily="34" charset="0"/>
                <a:cs typeface="Calibri" panose="020F0502020204030204" pitchFamily="34" charset="0"/>
              </a:endParaRPr>
            </a:p>
            <a:p>
              <a:pPr algn="ctr"/>
              <a:r>
                <a:rPr lang="fr-FR" sz="2000" dirty="0"/>
                <a:t>Les </a:t>
              </a:r>
              <a:r>
                <a:rPr lang="fr-FR" sz="2000" b="1" dirty="0">
                  <a:hlinkClick r:id="rId3"/>
                </a:rPr>
                <a:t>équipes pédagogiques et administratives </a:t>
              </a:r>
              <a:r>
                <a:rPr lang="fr-FR" sz="2000" b="1" dirty="0"/>
                <a:t>de votre formation N+1 </a:t>
              </a:r>
              <a:r>
                <a:rPr lang="fr-FR" sz="2000" dirty="0"/>
                <a:t>sont au cœur du processus de validation de la demande </a:t>
              </a:r>
            </a:p>
            <a:p>
              <a:pPr algn="ctr"/>
              <a:endParaRPr lang="fr-FR" sz="2000" dirty="0"/>
            </a:p>
            <a:p>
              <a:pPr algn="ctr"/>
              <a:r>
                <a:rPr lang="fr-FR" sz="2000" dirty="0"/>
                <a:t>Pendant la césure les </a:t>
              </a:r>
              <a:r>
                <a:rPr lang="fr-FR" sz="2000" b="1" dirty="0"/>
                <a:t>modalités d’accompagnement pédagogique </a:t>
              </a:r>
              <a:r>
                <a:rPr lang="fr-FR" sz="2000" dirty="0"/>
                <a:t>sont laissées au choix de la formation de rattachement (N+1)</a:t>
              </a:r>
              <a:endParaRPr lang="fr-FR" sz="2000" dirty="0">
                <a:solidFill>
                  <a:srgbClr val="002060"/>
                </a:solidFill>
                <a:latin typeface="Calibri" panose="020F0502020204030204" pitchFamily="34" charset="0"/>
                <a:cs typeface="Calibri" panose="020F0502020204030204" pitchFamily="34" charset="0"/>
              </a:endParaRPr>
            </a:p>
          </p:txBody>
        </p:sp>
      </p:grpSp>
      <p:sp>
        <p:nvSpPr>
          <p:cNvPr id="8" name="Rectangle 7">
            <a:extLst>
              <a:ext uri="{FF2B5EF4-FFF2-40B4-BE49-F238E27FC236}">
                <a16:creationId xmlns:a16="http://schemas.microsoft.com/office/drawing/2014/main" id="{0049F1F9-1724-4361-A9CB-071135BE60DA}"/>
              </a:ext>
            </a:extLst>
          </p:cNvPr>
          <p:cNvSpPr/>
          <p:nvPr/>
        </p:nvSpPr>
        <p:spPr>
          <a:xfrm>
            <a:off x="1048270" y="2720919"/>
            <a:ext cx="9800601" cy="830997"/>
          </a:xfrm>
          <a:prstGeom prst="rect">
            <a:avLst/>
          </a:prstGeom>
        </p:spPr>
        <p:txBody>
          <a:bodyPr wrap="square">
            <a:spAutoFit/>
          </a:bodyPr>
          <a:lstStyle/>
          <a:p>
            <a:endParaRPr lang="fr-FR" sz="2400" dirty="0">
              <a:solidFill>
                <a:srgbClr val="002060"/>
              </a:solidFill>
              <a:latin typeface="Calibri" panose="020F0502020204030204" pitchFamily="34" charset="0"/>
              <a:cs typeface="Calibri" panose="020F0502020204030204" pitchFamily="34" charset="0"/>
            </a:endParaRPr>
          </a:p>
          <a:p>
            <a:pPr marL="342900" indent="-342900">
              <a:buFontTx/>
              <a:buChar char="-"/>
            </a:pPr>
            <a:endParaRPr lang="fr-FR"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01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avec coins rognés en haut 6">
            <a:extLst>
              <a:ext uri="{FF2B5EF4-FFF2-40B4-BE49-F238E27FC236}">
                <a16:creationId xmlns:a16="http://schemas.microsoft.com/office/drawing/2014/main" id="{B3946710-1575-45D4-AF4D-95EAAB4BFED6}"/>
              </a:ext>
            </a:extLst>
          </p:cNvPr>
          <p:cNvSpPr/>
          <p:nvPr/>
        </p:nvSpPr>
        <p:spPr>
          <a:xfrm>
            <a:off x="713879" y="946070"/>
            <a:ext cx="10040435" cy="1538713"/>
          </a:xfrm>
          <a:prstGeom prst="snip2Same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C91FC19-F5C3-4562-9B86-751D5548F12C}"/>
              </a:ext>
            </a:extLst>
          </p:cNvPr>
          <p:cNvSpPr/>
          <p:nvPr/>
        </p:nvSpPr>
        <p:spPr>
          <a:xfrm>
            <a:off x="4808110" y="4620423"/>
            <a:ext cx="9122929" cy="400110"/>
          </a:xfrm>
          <a:prstGeom prst="rect">
            <a:avLst/>
          </a:prstGeom>
        </p:spPr>
        <p:txBody>
          <a:bodyPr wrap="square">
            <a:spAutoFit/>
          </a:bodyPr>
          <a:lstStyle/>
          <a:p>
            <a:endParaRPr lang="fr-FR" sz="2000" dirty="0">
              <a:solidFill>
                <a:srgbClr val="002060"/>
              </a:solidFill>
              <a:latin typeface="Calibri" panose="020F0502020204030204" pitchFamily="34" charset="0"/>
              <a:cs typeface="Calibri" panose="020F0502020204030204" pitchFamily="34" charset="0"/>
            </a:endParaRPr>
          </a:p>
        </p:txBody>
      </p:sp>
      <p:sp>
        <p:nvSpPr>
          <p:cNvPr id="6" name="Titre 1">
            <a:extLst>
              <a:ext uri="{FF2B5EF4-FFF2-40B4-BE49-F238E27FC236}">
                <a16:creationId xmlns:a16="http://schemas.microsoft.com/office/drawing/2014/main" id="{B0A63F18-17A6-492D-A966-E391ADF4ECE8}"/>
              </a:ext>
            </a:extLst>
          </p:cNvPr>
          <p:cNvSpPr txBox="1">
            <a:spLocks/>
          </p:cNvSpPr>
          <p:nvPr/>
        </p:nvSpPr>
        <p:spPr>
          <a:xfrm>
            <a:off x="364473" y="354109"/>
            <a:ext cx="10040436" cy="534496"/>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sz="2800" dirty="0">
                <a:solidFill>
                  <a:schemeClr val="accent3"/>
                </a:solidFill>
              </a:rPr>
              <a:t>La césure : motif de refus ?</a:t>
            </a:r>
          </a:p>
        </p:txBody>
      </p:sp>
      <p:sp>
        <p:nvSpPr>
          <p:cNvPr id="13" name="Rectangle 12"/>
          <p:cNvSpPr/>
          <p:nvPr/>
        </p:nvSpPr>
        <p:spPr>
          <a:xfrm>
            <a:off x="256372" y="3081540"/>
            <a:ext cx="10955446" cy="4308872"/>
          </a:xfrm>
          <a:prstGeom prst="rect">
            <a:avLst/>
          </a:prstGeom>
        </p:spPr>
        <p:txBody>
          <a:bodyPr wrap="square">
            <a:spAutoFit/>
          </a:bodyPr>
          <a:lstStyle/>
          <a:p>
            <a:pPr marL="342900" indent="-342900">
              <a:buFontTx/>
              <a:buChar char="-"/>
              <a:defRPr/>
            </a:pPr>
            <a:r>
              <a:rPr lang="fr-FR" sz="2400" dirty="0">
                <a:solidFill>
                  <a:srgbClr val="002060"/>
                </a:solidFill>
                <a:latin typeface="Calibri" panose="020F0502020204030204" pitchFamily="34" charset="0"/>
                <a:cs typeface="Calibri" panose="020F0502020204030204" pitchFamily="34" charset="0"/>
              </a:rPr>
              <a:t>Les demandes de césure doivent </a:t>
            </a:r>
            <a:r>
              <a:rPr lang="fr-FR" sz="2400" b="1" dirty="0">
                <a:solidFill>
                  <a:srgbClr val="002060"/>
                </a:solidFill>
                <a:latin typeface="Calibri" panose="020F0502020204030204" pitchFamily="34" charset="0"/>
                <a:cs typeface="Calibri" panose="020F0502020204030204" pitchFamily="34" charset="0"/>
              </a:rPr>
              <a:t>être réalisées avant le début des enseignements </a:t>
            </a:r>
            <a:r>
              <a:rPr lang="fr-FR" sz="2400" dirty="0">
                <a:solidFill>
                  <a:srgbClr val="002060"/>
                </a:solidFill>
                <a:latin typeface="Calibri" panose="020F0502020204030204" pitchFamily="34" charset="0"/>
                <a:cs typeface="Calibri" panose="020F0502020204030204" pitchFamily="34" charset="0"/>
              </a:rPr>
              <a:t>et en respectant le </a:t>
            </a:r>
            <a:r>
              <a:rPr lang="fr-FR" sz="2400" dirty="0">
                <a:solidFill>
                  <a:srgbClr val="002060"/>
                </a:solidFill>
                <a:latin typeface="Calibri" panose="020F0502020204030204" pitchFamily="34" charset="0"/>
                <a:cs typeface="Calibri" panose="020F0502020204030204" pitchFamily="34" charset="0"/>
                <a:hlinkClick r:id="rId3"/>
              </a:rPr>
              <a:t>calendrier</a:t>
            </a:r>
            <a:r>
              <a:rPr lang="fr-FR" sz="2400" dirty="0">
                <a:solidFill>
                  <a:srgbClr val="002060"/>
                </a:solidFill>
                <a:latin typeface="Calibri" panose="020F0502020204030204" pitchFamily="34" charset="0"/>
                <a:cs typeface="Calibri" panose="020F0502020204030204" pitchFamily="34" charset="0"/>
              </a:rPr>
              <a:t> défini par la formation (N+1), </a:t>
            </a:r>
            <a:endParaRPr lang="fr-FR" sz="2400" dirty="0">
              <a:solidFill>
                <a:srgbClr val="FF0000"/>
              </a:solidFill>
              <a:latin typeface="Calibri" panose="020F0502020204030204" pitchFamily="34" charset="0"/>
              <a:cs typeface="Calibri" panose="020F0502020204030204" pitchFamily="34" charset="0"/>
            </a:endParaRPr>
          </a:p>
          <a:p>
            <a:pPr>
              <a:defRPr/>
            </a:pPr>
            <a:endParaRPr lang="fr-FR" sz="2400" dirty="0">
              <a:solidFill>
                <a:srgbClr val="002060"/>
              </a:solidFill>
              <a:latin typeface="Calibri" panose="020F0502020204030204" pitchFamily="34" charset="0"/>
              <a:cs typeface="Calibri" panose="020F0502020204030204" pitchFamily="34" charset="0"/>
            </a:endParaRPr>
          </a:p>
          <a:p>
            <a:pPr marL="342900" lvl="0" indent="-342900">
              <a:buFontTx/>
              <a:buChar char="-"/>
              <a:defRPr/>
            </a:pPr>
            <a:r>
              <a:rPr lang="fr-FR" sz="2400" dirty="0">
                <a:solidFill>
                  <a:srgbClr val="002060"/>
                </a:solidFill>
                <a:latin typeface="Calibri" panose="020F0502020204030204" pitchFamily="34" charset="0"/>
                <a:cs typeface="Calibri" panose="020F0502020204030204" pitchFamily="34" charset="0"/>
              </a:rPr>
              <a:t>L’important est la « qualité, cohérence du projet » : </a:t>
            </a:r>
            <a:r>
              <a:rPr lang="fr-FR" sz="2400" b="1" dirty="0">
                <a:solidFill>
                  <a:srgbClr val="002060"/>
                </a:solidFill>
                <a:latin typeface="Calibri" panose="020F0502020204030204" pitchFamily="34" charset="0"/>
                <a:cs typeface="Calibri" panose="020F0502020204030204" pitchFamily="34" charset="0"/>
              </a:rPr>
              <a:t>anticipé, structuré, sécurisé…</a:t>
            </a:r>
          </a:p>
          <a:p>
            <a:pPr lvl="0">
              <a:defRPr/>
            </a:pPr>
            <a:endParaRPr lang="fr-FR" sz="2400" b="1" dirty="0">
              <a:solidFill>
                <a:srgbClr val="002060"/>
              </a:solidFill>
              <a:latin typeface="Calibri" panose="020F0502020204030204" pitchFamily="34" charset="0"/>
              <a:cs typeface="Calibri" panose="020F0502020204030204" pitchFamily="34" charset="0"/>
            </a:endParaRPr>
          </a:p>
          <a:p>
            <a:pPr marL="342900" lvl="0" indent="-342900">
              <a:buFontTx/>
              <a:buChar char="-"/>
              <a:defRPr/>
            </a:pPr>
            <a:r>
              <a:rPr lang="fr-FR" sz="2400" dirty="0">
                <a:solidFill>
                  <a:srgbClr val="002060"/>
                </a:solidFill>
                <a:latin typeface="Calibri" panose="020F0502020204030204" pitchFamily="34" charset="0"/>
                <a:cs typeface="Calibri" panose="020F0502020204030204" pitchFamily="34" charset="0"/>
              </a:rPr>
              <a:t>Le projet </a:t>
            </a:r>
            <a:r>
              <a:rPr lang="fr-FR" sz="2400" b="1" dirty="0">
                <a:solidFill>
                  <a:srgbClr val="002060"/>
                </a:solidFill>
                <a:latin typeface="Calibri" panose="020F0502020204030204" pitchFamily="34" charset="0"/>
                <a:cs typeface="Calibri" panose="020F0502020204030204" pitchFamily="34" charset="0"/>
              </a:rPr>
              <a:t>ne doit pas représenter un risque </a:t>
            </a:r>
            <a:r>
              <a:rPr lang="fr-FR" sz="2400" dirty="0">
                <a:solidFill>
                  <a:srgbClr val="002060"/>
                </a:solidFill>
                <a:latin typeface="Calibri" panose="020F0502020204030204" pitchFamily="34" charset="0"/>
                <a:cs typeface="Calibri" panose="020F0502020204030204" pitchFamily="34" charset="0"/>
              </a:rPr>
              <a:t>pour votre sécurité.</a:t>
            </a:r>
          </a:p>
          <a:p>
            <a:pPr lvl="0">
              <a:defRPr/>
            </a:pPr>
            <a:endParaRPr lang="fr-FR" sz="2400" dirty="0">
              <a:solidFill>
                <a:srgbClr val="002060"/>
              </a:solidFill>
              <a:latin typeface="Calibri" panose="020F0502020204030204" pitchFamily="34" charset="0"/>
              <a:cs typeface="Calibri" panose="020F0502020204030204" pitchFamily="34" charset="0"/>
            </a:endParaRPr>
          </a:p>
          <a:p>
            <a:endParaRPr lang="fr-FR" sz="800" dirty="0">
              <a:solidFill>
                <a:srgbClr val="002060"/>
              </a:solidFill>
              <a:latin typeface="Calibri" panose="020F0502020204030204" pitchFamily="34" charset="0"/>
              <a:cs typeface="Calibri" panose="020F0502020204030204" pitchFamily="34" charset="0"/>
              <a:sym typeface="Wingdings" panose="05000000000000000000" pitchFamily="2" charset="2"/>
            </a:endParaRPr>
          </a:p>
          <a:p>
            <a:pPr marL="342900" indent="-342900" algn="ctr">
              <a:buFont typeface="Wingdings" panose="05000000000000000000" pitchFamily="2" charset="2"/>
              <a:buChar char="à"/>
            </a:pPr>
            <a:r>
              <a:rPr lang="fr-FR" sz="2000" b="1" dirty="0">
                <a:solidFill>
                  <a:srgbClr val="91C032"/>
                </a:solidFill>
                <a:latin typeface="Verdana" panose="020B0604030504040204" pitchFamily="34" charset="0"/>
                <a:ea typeface="Verdana" panose="020B0604030504040204" pitchFamily="34" charset="0"/>
                <a:cs typeface="Verdana" panose="020B0604030504040204" pitchFamily="34" charset="0"/>
              </a:rPr>
              <a:t>Un projet personnel, </a:t>
            </a:r>
            <a:r>
              <a:rPr lang="fr-FR" sz="2000" b="1" u="sng" dirty="0">
                <a:solidFill>
                  <a:srgbClr val="91C032"/>
                </a:solidFill>
                <a:latin typeface="Verdana" panose="020B0604030504040204" pitchFamily="34" charset="0"/>
                <a:ea typeface="Verdana" panose="020B0604030504040204" pitchFamily="34" charset="0"/>
                <a:cs typeface="Verdana" panose="020B0604030504040204" pitchFamily="34" charset="0"/>
              </a:rPr>
              <a:t>sans justificatif, est tout à fait recevable</a:t>
            </a:r>
            <a:endParaRPr lang="fr-FR" sz="2000" b="1" dirty="0">
              <a:solidFill>
                <a:srgbClr val="91C03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à"/>
            </a:pPr>
            <a:endParaRPr lang="fr-FR" dirty="0">
              <a:solidFill>
                <a:srgbClr val="002060"/>
              </a:solidFill>
              <a:latin typeface="Calibri" panose="020F0502020204030204" pitchFamily="34" charset="0"/>
              <a:cs typeface="Calibri" panose="020F0502020204030204" pitchFamily="34" charset="0"/>
            </a:endParaRPr>
          </a:p>
          <a:p>
            <a:r>
              <a:rPr lang="fr-FR" sz="800" dirty="0">
                <a:solidFill>
                  <a:srgbClr val="002060"/>
                </a:solidFill>
                <a:latin typeface="Calibri" panose="020F0502020204030204" pitchFamily="34" charset="0"/>
                <a:cs typeface="Calibri" panose="020F0502020204030204" pitchFamily="34" charset="0"/>
              </a:rPr>
              <a:t> </a:t>
            </a:r>
          </a:p>
          <a:p>
            <a:endParaRPr lang="fr-FR" sz="2400" dirty="0">
              <a:solidFill>
                <a:srgbClr val="002060"/>
              </a:solidFill>
              <a:latin typeface="Calibri" panose="020F0502020204030204" pitchFamily="34" charset="0"/>
              <a:cs typeface="Calibri" panose="020F0502020204030204" pitchFamily="34" charset="0"/>
            </a:endParaRPr>
          </a:p>
          <a:p>
            <a:pPr algn="ctr"/>
            <a:endParaRPr lang="fr-FR" sz="2000" dirty="0">
              <a:solidFill>
                <a:srgbClr val="002060"/>
              </a:solidFill>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FF81A9C1-F38E-4BE4-B301-B8E3D76592BA}"/>
              </a:ext>
            </a:extLst>
          </p:cNvPr>
          <p:cNvSpPr txBox="1"/>
          <p:nvPr/>
        </p:nvSpPr>
        <p:spPr>
          <a:xfrm>
            <a:off x="978902" y="1159565"/>
            <a:ext cx="9510387" cy="1477328"/>
          </a:xfrm>
          <a:prstGeom prst="rect">
            <a:avLst/>
          </a:prstGeom>
          <a:noFill/>
        </p:spPr>
        <p:txBody>
          <a:bodyPr wrap="square" rtlCol="0">
            <a:spAutoFit/>
          </a:bodyPr>
          <a:lstStyle/>
          <a:p>
            <a:r>
              <a:rPr lang="fr-FR" sz="2400" dirty="0">
                <a:solidFill>
                  <a:srgbClr val="002060"/>
                </a:solidFill>
                <a:latin typeface="Calibri" panose="020F0502020204030204" pitchFamily="34" charset="0"/>
                <a:cs typeface="Calibri" panose="020F0502020204030204" pitchFamily="34" charset="0"/>
              </a:rPr>
              <a:t>L’objet même de la césure est </a:t>
            </a:r>
            <a:r>
              <a:rPr lang="fr-FR" sz="2400" b="1" dirty="0">
                <a:solidFill>
                  <a:srgbClr val="002060"/>
                </a:solidFill>
                <a:latin typeface="Calibri" panose="020F0502020204030204" pitchFamily="34" charset="0"/>
                <a:cs typeface="Calibri" panose="020F0502020204030204" pitchFamily="34" charset="0"/>
              </a:rPr>
              <a:t>de faire un pas de côté </a:t>
            </a:r>
            <a:r>
              <a:rPr lang="fr-FR" sz="2400" dirty="0">
                <a:solidFill>
                  <a:srgbClr val="002060"/>
                </a:solidFill>
                <a:latin typeface="Calibri" panose="020F0502020204030204" pitchFamily="34" charset="0"/>
                <a:cs typeface="Calibri" panose="020F0502020204030204" pitchFamily="34" charset="0"/>
              </a:rPr>
              <a:t>et d’explorer d’autres champs possibles… Un projet de césure </a:t>
            </a:r>
            <a:r>
              <a:rPr lang="fr-FR" sz="2400" b="1" dirty="0">
                <a:solidFill>
                  <a:srgbClr val="002060"/>
                </a:solidFill>
                <a:latin typeface="Calibri" panose="020F0502020204030204" pitchFamily="34" charset="0"/>
                <a:cs typeface="Calibri" panose="020F0502020204030204" pitchFamily="34" charset="0"/>
              </a:rPr>
              <a:t>ne peut pas être refusé sur le prétexte qu’il est jugé éloigné de la formation</a:t>
            </a:r>
            <a:r>
              <a:rPr lang="fr-FR" sz="2400" dirty="0">
                <a:solidFill>
                  <a:srgbClr val="002060"/>
                </a:solidFill>
                <a:latin typeface="Calibri" panose="020F0502020204030204" pitchFamily="34" charset="0"/>
                <a:cs typeface="Calibri" panose="020F0502020204030204" pitchFamily="34" charset="0"/>
              </a:rPr>
              <a:t>.</a:t>
            </a:r>
          </a:p>
          <a:p>
            <a:endParaRPr lang="fr-FR" dirty="0"/>
          </a:p>
        </p:txBody>
      </p:sp>
    </p:spTree>
    <p:extLst>
      <p:ext uri="{BB962C8B-B14F-4D97-AF65-F5344CB8AC3E}">
        <p14:creationId xmlns:p14="http://schemas.microsoft.com/office/powerpoint/2010/main" val="357519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64473" y="1029257"/>
            <a:ext cx="9567803" cy="5550237"/>
          </a:xfrm>
          <a:prstGeom prst="rect">
            <a:avLst/>
          </a:prstGeom>
          <a:noFill/>
        </p:spPr>
        <p:txBody>
          <a:bodyPr wrap="square" rtlCol="0">
            <a:spAutoFit/>
          </a:bodyPr>
          <a:lstStyle/>
          <a:p>
            <a:pPr marL="722313" indent="-342900" algn="just">
              <a:spcBef>
                <a:spcPts val="1000"/>
              </a:spcBef>
              <a:spcAft>
                <a:spcPts val="1000"/>
              </a:spcAft>
              <a:buClr>
                <a:schemeClr val="accent1"/>
              </a:buClr>
              <a:buSzPct val="130000"/>
              <a:buFont typeface="Calibri" panose="020F0502020204030204" pitchFamily="34" charset="0"/>
              <a:buChar char="›"/>
            </a:pPr>
            <a:r>
              <a:rPr lang="fr-FR" sz="2400" dirty="0">
                <a:solidFill>
                  <a:srgbClr val="001260"/>
                </a:solidFill>
                <a:latin typeface="Calibri" panose="020F0502020204030204" pitchFamily="34" charset="0"/>
                <a:cs typeface="Calibri" panose="020F0502020204030204" pitchFamily="34" charset="0"/>
              </a:rPr>
              <a:t>Formulaire à remplir &gt; </a:t>
            </a:r>
            <a:r>
              <a:rPr lang="fr-FR" sz="2400" dirty="0">
                <a:hlinkClick r:id="rId3" tooltip="formulaire en ligne sécurité UGA"/>
              </a:rPr>
              <a:t>formulaire en ligne sécurité UGA</a:t>
            </a:r>
            <a:endParaRPr lang="fr-FR" sz="2400" dirty="0"/>
          </a:p>
          <a:p>
            <a:pPr marL="722313" indent="-342900" algn="just">
              <a:spcBef>
                <a:spcPts val="1000"/>
              </a:spcBef>
              <a:spcAft>
                <a:spcPts val="1000"/>
              </a:spcAft>
              <a:buClr>
                <a:schemeClr val="accent1"/>
              </a:buClr>
              <a:buSzPct val="130000"/>
              <a:buFont typeface="Calibri" panose="020F0502020204030204" pitchFamily="34" charset="0"/>
              <a:buChar char="›"/>
            </a:pPr>
            <a:r>
              <a:rPr lang="fr-FR" sz="2400" dirty="0">
                <a:solidFill>
                  <a:srgbClr val="001260"/>
                </a:solidFill>
                <a:latin typeface="Calibri" panose="020F0502020204030204" pitchFamily="34" charset="0"/>
                <a:cs typeface="Calibri" panose="020F0502020204030204" pitchFamily="34" charset="0"/>
              </a:rPr>
              <a:t>Vous communiquerez ensuite à votre référent césure en composante le mail de validation reçu suite à votre demande</a:t>
            </a:r>
            <a:r>
              <a:rPr lang="fr-FR" sz="2400" dirty="0"/>
              <a:t> </a:t>
            </a:r>
            <a:r>
              <a:rPr lang="fr-FR" sz="2400" dirty="0">
                <a:solidFill>
                  <a:srgbClr val="001260"/>
                </a:solidFill>
                <a:latin typeface="Calibri" panose="020F0502020204030204" pitchFamily="34" charset="0"/>
                <a:cs typeface="Calibri" panose="020F0502020204030204" pitchFamily="34" charset="0"/>
              </a:rPr>
              <a:t>via ce formulaire</a:t>
            </a:r>
          </a:p>
          <a:p>
            <a:pPr marL="722313" lvl="0" indent="-342900">
              <a:spcBef>
                <a:spcPts val="1000"/>
              </a:spcBef>
              <a:spcAft>
                <a:spcPts val="1000"/>
              </a:spcAft>
              <a:buClr>
                <a:schemeClr val="accent1"/>
              </a:buClr>
              <a:buSzPct val="130000"/>
              <a:buFont typeface="Calibri" panose="020F0502020204030204" pitchFamily="34" charset="0"/>
              <a:buChar char="›"/>
            </a:pPr>
            <a:r>
              <a:rPr kumimoji="0" lang="fr-FR" sz="2400" b="0" i="0" u="none" strike="noStrike" kern="1200" cap="none" spc="0" normalizeH="0" baseline="0" noProof="0" dirty="0">
                <a:ln>
                  <a:noFill/>
                </a:ln>
                <a:solidFill>
                  <a:srgbClr val="001260"/>
                </a:solidFill>
                <a:effectLst/>
                <a:uLnTx/>
                <a:uFillTx/>
                <a:latin typeface="Calibri" panose="020F0502020204030204" pitchFamily="34" charset="0"/>
                <a:cs typeface="Calibri" panose="020F0502020204030204" pitchFamily="34" charset="0"/>
              </a:rPr>
              <a:t>Une étude de faisabilité est nécessaire selon le lieu de césure : conditions de circulation dans le pays, consignes sanitaires, restrictions et contraintes</a:t>
            </a:r>
            <a:r>
              <a:rPr kumimoji="0" lang="fr-FR" sz="2400" b="0" i="0" u="none" strike="noStrike" kern="1200" cap="none" spc="0" normalizeH="0" noProof="0" dirty="0">
                <a:ln>
                  <a:noFill/>
                </a:ln>
                <a:solidFill>
                  <a:srgbClr val="001260"/>
                </a:solidFill>
                <a:effectLst/>
                <a:uLnTx/>
                <a:uFillTx/>
                <a:latin typeface="Calibri" panose="020F0502020204030204" pitchFamily="34" charset="0"/>
                <a:cs typeface="Calibri" panose="020F0502020204030204" pitchFamily="34" charset="0"/>
              </a:rPr>
              <a:t> pour chaque pays, </a:t>
            </a:r>
            <a:r>
              <a:rPr kumimoji="0" lang="fr-FR" sz="2400" b="0" i="0" u="none" strike="noStrike" kern="1200" cap="none" spc="0" normalizeH="0" baseline="0" noProof="0" dirty="0">
                <a:ln>
                  <a:noFill/>
                </a:ln>
                <a:solidFill>
                  <a:srgbClr val="001260"/>
                </a:solidFill>
                <a:effectLst/>
                <a:uLnTx/>
                <a:uFillTx/>
                <a:latin typeface="Calibri" panose="020F0502020204030204" pitchFamily="34" charset="0"/>
                <a:cs typeface="Calibri" panose="020F0502020204030204" pitchFamily="34" charset="0"/>
              </a:rPr>
              <a:t>etc.</a:t>
            </a:r>
            <a:r>
              <a:rPr lang="fr-FR" sz="2400" noProof="0" dirty="0">
                <a:solidFill>
                  <a:srgbClr val="001260"/>
                </a:solidFill>
                <a:latin typeface="Calibri" panose="020F0502020204030204" pitchFamily="34" charset="0"/>
                <a:cs typeface="Calibri" panose="020F0502020204030204" pitchFamily="34" charset="0"/>
              </a:rPr>
              <a:t> : </a:t>
            </a:r>
            <a:r>
              <a:rPr lang="fr-FR" sz="2400" dirty="0">
                <a:solidFill>
                  <a:srgbClr val="001260"/>
                </a:solidFill>
                <a:latin typeface="Calibri" panose="020F0502020204030204" pitchFamily="34" charset="0"/>
                <a:cs typeface="Calibri" panose="020F0502020204030204" pitchFamily="34" charset="0"/>
                <a:hlinkClick r:id="rId4"/>
              </a:rPr>
              <a:t>https://reopen.europa.eu/fr</a:t>
            </a:r>
            <a:endParaRPr kumimoji="0" lang="fr-FR" sz="2400" b="0" i="0" u="none" strike="noStrike" kern="1200" cap="none" spc="0" normalizeH="0" baseline="0" noProof="0" dirty="0">
              <a:ln>
                <a:noFill/>
              </a:ln>
              <a:solidFill>
                <a:srgbClr val="001260"/>
              </a:solidFill>
              <a:effectLst/>
              <a:uLnTx/>
              <a:uFillTx/>
              <a:latin typeface="Calibri" panose="020F0502020204030204" pitchFamily="34" charset="0"/>
              <a:cs typeface="Calibri" panose="020F0502020204030204" pitchFamily="34" charset="0"/>
            </a:endParaRPr>
          </a:p>
          <a:p>
            <a:pPr marL="722313" lvl="0" indent="-342900" algn="just">
              <a:spcBef>
                <a:spcPts val="1000"/>
              </a:spcBef>
              <a:spcAft>
                <a:spcPts val="1000"/>
              </a:spcAft>
              <a:buClr>
                <a:schemeClr val="accent1"/>
              </a:buClr>
              <a:buSzPct val="130000"/>
              <a:buFont typeface="Calibri" panose="020F0502020204030204" pitchFamily="34" charset="0"/>
              <a:buChar char="›"/>
              <a:defRPr/>
            </a:pPr>
            <a:r>
              <a:rPr kumimoji="0" lang="fr-FR" sz="2400" b="0" i="0" u="none" strike="noStrike" kern="1200" cap="none" spc="0" normalizeH="0" baseline="0" noProof="0" dirty="0">
                <a:ln>
                  <a:noFill/>
                </a:ln>
                <a:solidFill>
                  <a:srgbClr val="001260"/>
                </a:solidFill>
                <a:effectLst/>
                <a:uLnTx/>
                <a:uFillTx/>
                <a:latin typeface="Calibri" panose="020F0502020204030204" pitchFamily="34" charset="0"/>
                <a:cs typeface="Calibri" panose="020F0502020204030204" pitchFamily="34" charset="0"/>
              </a:rPr>
              <a:t>Vigilances sur zones MEAE (pas de stage en zone orange ou rouge) : </a:t>
            </a:r>
            <a:r>
              <a:rPr lang="fr-FR" sz="2400" dirty="0">
                <a:solidFill>
                  <a:srgbClr val="001260"/>
                </a:solidFill>
                <a:latin typeface="Calibri" panose="020F0502020204030204" pitchFamily="34" charset="0"/>
                <a:cs typeface="Calibri" panose="020F0502020204030204" pitchFamily="34" charset="0"/>
                <a:hlinkClick r:id="rId5"/>
              </a:rPr>
              <a:t>https://www.diplomatie.gouv.fr/fr/conseils-aux-voyageurs/conseils-par-pays-destination/</a:t>
            </a:r>
            <a:endParaRPr lang="fr-FR" sz="2400" dirty="0">
              <a:solidFill>
                <a:srgbClr val="001260"/>
              </a:solidFill>
              <a:latin typeface="Calibri" panose="020F0502020204030204" pitchFamily="34" charset="0"/>
              <a:cs typeface="Calibri" panose="020F0502020204030204" pitchFamily="34" charset="0"/>
            </a:endParaRPr>
          </a:p>
          <a:p>
            <a:pPr marL="722313" indent="-342900" algn="just">
              <a:spcBef>
                <a:spcPts val="1000"/>
              </a:spcBef>
              <a:spcAft>
                <a:spcPts val="1000"/>
              </a:spcAft>
              <a:buClr>
                <a:schemeClr val="accent1"/>
              </a:buClr>
              <a:buSzPct val="130000"/>
              <a:buFont typeface="Calibri" panose="020F0502020204030204" pitchFamily="34" charset="0"/>
              <a:buChar char="›"/>
            </a:pPr>
            <a:r>
              <a:rPr lang="fr-FR" sz="2400" dirty="0">
                <a:solidFill>
                  <a:srgbClr val="001260"/>
                </a:solidFill>
                <a:latin typeface="Calibri" panose="020F0502020204030204" pitchFamily="34" charset="0"/>
                <a:cs typeface="Calibri" panose="020F0502020204030204" pitchFamily="34" charset="0"/>
              </a:rPr>
              <a:t>Une assurance accidents corporels et responsabilité civile est fortement recommandé pendant la césure.</a:t>
            </a:r>
          </a:p>
        </p:txBody>
      </p:sp>
      <p:pic>
        <p:nvPicPr>
          <p:cNvPr id="8" name="Image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5771322">
            <a:off x="10325604" y="1405687"/>
            <a:ext cx="1228534" cy="1228534"/>
          </a:xfrm>
          <a:prstGeom prst="rect">
            <a:avLst/>
          </a:prstGeom>
        </p:spPr>
      </p:pic>
      <p:sp>
        <p:nvSpPr>
          <p:cNvPr id="5" name="Titre 1">
            <a:extLst>
              <a:ext uri="{FF2B5EF4-FFF2-40B4-BE49-F238E27FC236}">
                <a16:creationId xmlns:a16="http://schemas.microsoft.com/office/drawing/2014/main" id="{B0A63F18-17A6-492D-A966-E391ADF4ECE8}"/>
              </a:ext>
            </a:extLst>
          </p:cNvPr>
          <p:cNvSpPr txBox="1">
            <a:spLocks/>
          </p:cNvSpPr>
          <p:nvPr/>
        </p:nvSpPr>
        <p:spPr>
          <a:xfrm>
            <a:off x="293560" y="304157"/>
            <a:ext cx="10207602" cy="534496"/>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sz="2800" dirty="0">
                <a:solidFill>
                  <a:schemeClr val="accent3"/>
                </a:solidFill>
              </a:rPr>
              <a:t>La césure à l’étranger, sous quelles conditions ?</a:t>
            </a:r>
          </a:p>
        </p:txBody>
      </p:sp>
    </p:spTree>
    <p:extLst>
      <p:ext uri="{BB962C8B-B14F-4D97-AF65-F5344CB8AC3E}">
        <p14:creationId xmlns:p14="http://schemas.microsoft.com/office/powerpoint/2010/main" val="17655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3560" y="1334057"/>
            <a:ext cx="9567803" cy="5745163"/>
          </a:xfrm>
          <a:prstGeom prst="rect">
            <a:avLst/>
          </a:prstGeom>
          <a:noFill/>
        </p:spPr>
        <p:txBody>
          <a:bodyPr wrap="square" rtlCol="0">
            <a:spAutoFit/>
          </a:bodyPr>
          <a:lstStyle/>
          <a:p>
            <a:pPr marL="722313" indent="-342900" algn="just">
              <a:spcBef>
                <a:spcPts val="1000"/>
              </a:spcBef>
              <a:spcAft>
                <a:spcPts val="1000"/>
              </a:spcAft>
              <a:buClr>
                <a:schemeClr val="accent1"/>
              </a:buClr>
              <a:buSzPct val="130000"/>
              <a:buFont typeface="Calibri" panose="020F0502020204030204" pitchFamily="34" charset="0"/>
              <a:buChar char="›"/>
            </a:pPr>
            <a:r>
              <a:rPr lang="fr-FR" sz="2400" dirty="0">
                <a:solidFill>
                  <a:srgbClr val="001260"/>
                </a:solidFill>
                <a:latin typeface="Calibri" panose="020F0502020204030204" pitchFamily="34" charset="0"/>
                <a:cs typeface="Calibri" panose="020F0502020204030204" pitchFamily="34" charset="0"/>
              </a:rPr>
              <a:t>le droit à bourse peut être maintenu </a:t>
            </a:r>
            <a:r>
              <a:rPr lang="fr-FR" sz="2400" u="sng" dirty="0">
                <a:solidFill>
                  <a:srgbClr val="001260"/>
                </a:solidFill>
                <a:latin typeface="Calibri" panose="020F0502020204030204" pitchFamily="34" charset="0"/>
                <a:cs typeface="Calibri" panose="020F0502020204030204" pitchFamily="34" charset="0"/>
              </a:rPr>
              <a:t>sur décision de l’équipe pédagogique</a:t>
            </a:r>
            <a:r>
              <a:rPr lang="fr-FR" sz="2400" dirty="0">
                <a:solidFill>
                  <a:srgbClr val="001260"/>
                </a:solidFill>
                <a:latin typeface="Calibri" panose="020F0502020204030204" pitchFamily="34" charset="0"/>
                <a:cs typeface="Calibri" panose="020F0502020204030204" pitchFamily="34" charset="0"/>
              </a:rPr>
              <a:t> qui se prononce sur la non obligation d’assiduité de l’étudiant, durant sa période de césure. Le cas échéant, cela doit être mentionné sur la convention de césure,</a:t>
            </a:r>
          </a:p>
          <a:p>
            <a:pPr marL="722313" indent="-342900" algn="just">
              <a:spcBef>
                <a:spcPts val="1000"/>
              </a:spcBef>
              <a:spcAft>
                <a:spcPts val="1000"/>
              </a:spcAft>
              <a:buClr>
                <a:schemeClr val="accent1"/>
              </a:buClr>
              <a:buSzPct val="130000"/>
              <a:buFont typeface="Calibri" panose="020F0502020204030204" pitchFamily="34" charset="0"/>
              <a:buChar char="›"/>
            </a:pPr>
            <a:r>
              <a:rPr lang="fr-FR" sz="2400" dirty="0">
                <a:solidFill>
                  <a:srgbClr val="001260"/>
                </a:solidFill>
                <a:latin typeface="Calibri" panose="020F0502020204030204" pitchFamily="34" charset="0"/>
                <a:cs typeface="Calibri" panose="020F0502020204030204" pitchFamily="34" charset="0"/>
              </a:rPr>
              <a:t>La décision de l’équipe pédagogique repose sur </a:t>
            </a:r>
            <a:r>
              <a:rPr lang="fr-FR" sz="2400" dirty="0">
                <a:solidFill>
                  <a:srgbClr val="002060"/>
                </a:solidFill>
                <a:latin typeface="Calibri" panose="020F0502020204030204" pitchFamily="34" charset="0"/>
                <a:cs typeface="Calibri" panose="020F0502020204030204" pitchFamily="34" charset="0"/>
              </a:rPr>
              <a:t>la qualité et la cohérence du projet de césure : </a:t>
            </a:r>
            <a:r>
              <a:rPr lang="fr-FR" sz="2400" b="1" dirty="0">
                <a:solidFill>
                  <a:srgbClr val="002060"/>
                </a:solidFill>
                <a:latin typeface="Calibri" panose="020F0502020204030204" pitchFamily="34" charset="0"/>
                <a:cs typeface="Calibri" panose="020F0502020204030204" pitchFamily="34" charset="0"/>
              </a:rPr>
              <a:t>anticipé, structuré, sécurisé…</a:t>
            </a:r>
          </a:p>
          <a:p>
            <a:pPr marL="722313" indent="-342900" algn="just">
              <a:spcBef>
                <a:spcPts val="1000"/>
              </a:spcBef>
              <a:spcAft>
                <a:spcPts val="1000"/>
              </a:spcAft>
              <a:buClr>
                <a:schemeClr val="accent1"/>
              </a:buClr>
              <a:buSzPct val="130000"/>
              <a:buFont typeface="Calibri" panose="020F0502020204030204" pitchFamily="34" charset="0"/>
              <a:buChar char="›"/>
            </a:pPr>
            <a:r>
              <a:rPr lang="fr-FR" sz="2400" dirty="0">
                <a:solidFill>
                  <a:srgbClr val="001260"/>
                </a:solidFill>
                <a:latin typeface="Calibri" panose="020F0502020204030204" pitchFamily="34" charset="0"/>
                <a:cs typeface="Calibri" panose="020F0502020204030204" pitchFamily="34" charset="0"/>
              </a:rPr>
              <a:t>Argumenter l’égalité des chances. Exemple : pas d’aide parentale pour financer une mobilité…</a:t>
            </a:r>
          </a:p>
          <a:p>
            <a:pPr marL="379413" algn="just">
              <a:spcBef>
                <a:spcPts val="1000"/>
              </a:spcBef>
              <a:spcAft>
                <a:spcPts val="1000"/>
              </a:spcAft>
              <a:buClr>
                <a:schemeClr val="accent1"/>
              </a:buClr>
              <a:buSzPct val="130000"/>
            </a:pPr>
            <a:endParaRPr lang="fr-FR" sz="2400" dirty="0">
              <a:solidFill>
                <a:srgbClr val="001260"/>
              </a:solidFill>
              <a:latin typeface="Calibri" panose="020F0502020204030204" pitchFamily="34" charset="0"/>
              <a:cs typeface="Calibri" panose="020F0502020204030204" pitchFamily="34" charset="0"/>
            </a:endParaRPr>
          </a:p>
          <a:p>
            <a:pPr marL="379413" algn="ctr">
              <a:spcBef>
                <a:spcPts val="1000"/>
              </a:spcBef>
              <a:spcAft>
                <a:spcPts val="1000"/>
              </a:spcAft>
              <a:buClr>
                <a:schemeClr val="accent1"/>
              </a:buClr>
              <a:buSzPct val="130000"/>
            </a:pPr>
            <a:r>
              <a:rPr lang="fr-FR" sz="2400" dirty="0">
                <a:solidFill>
                  <a:srgbClr val="001260"/>
                </a:solidFill>
                <a:latin typeface="Calibri" panose="020F0502020204030204" pitchFamily="34" charset="0"/>
                <a:cs typeface="Calibri" panose="020F0502020204030204" pitchFamily="34" charset="0"/>
                <a:sym typeface="Wingdings" panose="05000000000000000000" pitchFamily="2" charset="2"/>
              </a:rPr>
              <a:t> </a:t>
            </a:r>
            <a:r>
              <a:rPr lang="fr-FR" sz="2000" b="1" dirty="0">
                <a:solidFill>
                  <a:srgbClr val="91C03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N’hésitez pas à prendre rendez-vous avec le </a:t>
            </a:r>
            <a:r>
              <a:rPr lang="fr-FR" sz="2000" b="1" dirty="0">
                <a:solidFill>
                  <a:srgbClr val="FF000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hlinkClick r:id="rId3"/>
              </a:rPr>
              <a:t>Crous</a:t>
            </a:r>
            <a:r>
              <a:rPr lang="fr-FR" sz="2000" b="1" dirty="0">
                <a:solidFill>
                  <a:srgbClr val="91C03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et leurs assistantes sociales afin d’anticiper votre budget</a:t>
            </a:r>
            <a:endParaRPr lang="fr-FR" sz="2000" b="1" dirty="0">
              <a:solidFill>
                <a:srgbClr val="91C032"/>
              </a:solidFill>
              <a:latin typeface="Verdana" panose="020B0604030504040204" pitchFamily="34" charset="0"/>
              <a:ea typeface="Verdana" panose="020B0604030504040204" pitchFamily="34" charset="0"/>
              <a:cs typeface="Verdana" panose="020B0604030504040204" pitchFamily="34" charset="0"/>
            </a:endParaRPr>
          </a:p>
          <a:p>
            <a:pPr marL="722313" indent="-342900" algn="just">
              <a:spcBef>
                <a:spcPts val="1000"/>
              </a:spcBef>
              <a:spcAft>
                <a:spcPts val="1000"/>
              </a:spcAft>
              <a:buClr>
                <a:schemeClr val="accent1"/>
              </a:buClr>
              <a:buSzPct val="130000"/>
              <a:buFont typeface="Calibri" panose="020F0502020204030204" pitchFamily="34" charset="0"/>
              <a:buChar char="›"/>
            </a:pPr>
            <a:endParaRPr kumimoji="0" lang="fr-FR" sz="2400" b="0" i="0" u="none" strike="noStrike" kern="1200" cap="none" spc="0" normalizeH="0" baseline="0" noProof="0" dirty="0">
              <a:ln>
                <a:noFill/>
              </a:ln>
              <a:solidFill>
                <a:srgbClr val="001260"/>
              </a:solidFill>
              <a:effectLst/>
              <a:uLnTx/>
              <a:uFillTx/>
              <a:latin typeface="Calibri" panose="020F0502020204030204" pitchFamily="34" charset="0"/>
              <a:cs typeface="Calibri" panose="020F0502020204030204" pitchFamily="34" charset="0"/>
            </a:endParaRPr>
          </a:p>
        </p:txBody>
      </p:sp>
      <p:pic>
        <p:nvPicPr>
          <p:cNvPr id="8" name="Imag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5771322">
            <a:off x="10325604" y="1405687"/>
            <a:ext cx="1228534" cy="1228534"/>
          </a:xfrm>
          <a:prstGeom prst="rect">
            <a:avLst/>
          </a:prstGeom>
        </p:spPr>
      </p:pic>
      <p:sp>
        <p:nvSpPr>
          <p:cNvPr id="5" name="Titre 1">
            <a:extLst>
              <a:ext uri="{FF2B5EF4-FFF2-40B4-BE49-F238E27FC236}">
                <a16:creationId xmlns:a16="http://schemas.microsoft.com/office/drawing/2014/main" id="{B0A63F18-17A6-492D-A966-E391ADF4ECE8}"/>
              </a:ext>
            </a:extLst>
          </p:cNvPr>
          <p:cNvSpPr txBox="1">
            <a:spLocks/>
          </p:cNvSpPr>
          <p:nvPr/>
        </p:nvSpPr>
        <p:spPr>
          <a:xfrm>
            <a:off x="293560" y="304157"/>
            <a:ext cx="10207602" cy="534496"/>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sz="2800" dirty="0">
                <a:solidFill>
                  <a:schemeClr val="accent3"/>
                </a:solidFill>
              </a:rPr>
              <a:t>Bourse sur critères sociaux – pendant la césure?</a:t>
            </a:r>
          </a:p>
          <a:p>
            <a:pPr algn="l"/>
            <a:endParaRPr lang="fr-FR" sz="2800" dirty="0">
              <a:solidFill>
                <a:schemeClr val="accent1"/>
              </a:solidFill>
            </a:endParaRPr>
          </a:p>
        </p:txBody>
      </p:sp>
    </p:spTree>
    <p:extLst>
      <p:ext uri="{BB962C8B-B14F-4D97-AF65-F5344CB8AC3E}">
        <p14:creationId xmlns:p14="http://schemas.microsoft.com/office/powerpoint/2010/main" val="170203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B0A63F18-17A6-492D-A966-E391ADF4ECE8}"/>
              </a:ext>
            </a:extLst>
          </p:cNvPr>
          <p:cNvSpPr txBox="1">
            <a:spLocks/>
          </p:cNvSpPr>
          <p:nvPr/>
        </p:nvSpPr>
        <p:spPr>
          <a:xfrm>
            <a:off x="325090" y="961214"/>
            <a:ext cx="11866910" cy="2467786"/>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endParaRPr lang="fr-FR" sz="2800" dirty="0">
              <a:solidFill>
                <a:srgbClr val="91C032"/>
              </a:solidFill>
            </a:endParaRPr>
          </a:p>
          <a:p>
            <a:pPr marL="457200" indent="-457200" algn="l">
              <a:buFont typeface="Wingdings" panose="05000000000000000000" pitchFamily="2" charset="2"/>
              <a:buChar char="à"/>
            </a:pPr>
            <a:r>
              <a:rPr lang="fr-FR" sz="2400" dirty="0">
                <a:solidFill>
                  <a:srgbClr val="91C032"/>
                </a:solidFill>
              </a:rPr>
              <a:t>un </a:t>
            </a:r>
            <a:r>
              <a:rPr lang="fr-FR" sz="2400" dirty="0">
                <a:solidFill>
                  <a:srgbClr val="91C032"/>
                </a:solidFill>
                <a:hlinkClick r:id="rId3"/>
              </a:rPr>
              <a:t>texte de loi national</a:t>
            </a:r>
            <a:r>
              <a:rPr lang="fr-FR" sz="2400" dirty="0">
                <a:solidFill>
                  <a:srgbClr val="91C032"/>
                </a:solidFill>
              </a:rPr>
              <a:t> </a:t>
            </a:r>
          </a:p>
          <a:p>
            <a:pPr algn="l"/>
            <a:endParaRPr lang="fr-FR" sz="2400" dirty="0">
              <a:solidFill>
                <a:srgbClr val="91C032"/>
              </a:solidFill>
            </a:endParaRPr>
          </a:p>
          <a:p>
            <a:pPr algn="l"/>
            <a:r>
              <a:rPr lang="fr-FR" sz="2400" dirty="0">
                <a:solidFill>
                  <a:srgbClr val="91C032"/>
                </a:solidFill>
              </a:rPr>
              <a:t>MAIS</a:t>
            </a:r>
          </a:p>
          <a:p>
            <a:pPr algn="l"/>
            <a:endParaRPr lang="fr-FR" sz="2400" dirty="0">
              <a:solidFill>
                <a:srgbClr val="91C032"/>
              </a:solidFill>
            </a:endParaRPr>
          </a:p>
          <a:p>
            <a:pPr algn="l"/>
            <a:r>
              <a:rPr lang="fr-FR" sz="2400" dirty="0">
                <a:solidFill>
                  <a:srgbClr val="91C032"/>
                </a:solidFill>
                <a:sym typeface="Wingdings" panose="05000000000000000000" pitchFamily="2" charset="2"/>
              </a:rPr>
              <a:t> Une </a:t>
            </a:r>
            <a:r>
              <a:rPr lang="fr-FR" sz="2400" dirty="0">
                <a:solidFill>
                  <a:srgbClr val="91C032"/>
                </a:solidFill>
                <a:hlinkClick r:id="rId4"/>
              </a:rPr>
              <a:t>mise en œuvre spécifique à chaque </a:t>
            </a:r>
            <a:r>
              <a:rPr lang="fr-FR" sz="2400" dirty="0">
                <a:solidFill>
                  <a:srgbClr val="91C032"/>
                </a:solidFill>
              </a:rPr>
              <a:t>université ou école</a:t>
            </a:r>
          </a:p>
          <a:p>
            <a:pPr algn="l"/>
            <a:endParaRPr lang="fr-FR" sz="2400" dirty="0">
              <a:solidFill>
                <a:srgbClr val="91C032"/>
              </a:solidFill>
            </a:endParaRPr>
          </a:p>
          <a:p>
            <a:pPr algn="l"/>
            <a:endParaRPr lang="fr-FR" sz="2000" dirty="0">
              <a:solidFill>
                <a:srgbClr val="91C032"/>
              </a:solidFill>
            </a:endParaRPr>
          </a:p>
          <a:p>
            <a:pPr algn="l"/>
            <a:endParaRPr lang="fr-FR" sz="2000" dirty="0">
              <a:solidFill>
                <a:srgbClr val="91C032"/>
              </a:solidFill>
            </a:endParaRPr>
          </a:p>
        </p:txBody>
      </p:sp>
      <p:sp>
        <p:nvSpPr>
          <p:cNvPr id="5" name="Rectangle 4">
            <a:extLst>
              <a:ext uri="{FF2B5EF4-FFF2-40B4-BE49-F238E27FC236}">
                <a16:creationId xmlns:a16="http://schemas.microsoft.com/office/drawing/2014/main" id="{648E895F-3ABB-4A5B-9271-E4CCFD2B3193}"/>
              </a:ext>
            </a:extLst>
          </p:cNvPr>
          <p:cNvSpPr/>
          <p:nvPr/>
        </p:nvSpPr>
        <p:spPr>
          <a:xfrm>
            <a:off x="6096000" y="4706791"/>
            <a:ext cx="4404026" cy="738664"/>
          </a:xfrm>
          <a:prstGeom prst="rect">
            <a:avLst/>
          </a:prstGeom>
        </p:spPr>
        <p:txBody>
          <a:bodyPr wrap="square">
            <a:spAutoFit/>
          </a:bodyPr>
          <a:lstStyle/>
          <a:p>
            <a:pPr algn="just"/>
            <a:r>
              <a:rPr lang="fr-FR" sz="24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Le site UGA</a:t>
            </a:r>
            <a:r>
              <a:rPr lang="fr-FR" sz="2400" dirty="0">
                <a:latin typeface="Calibri" panose="020F0502020204030204" pitchFamily="34" charset="0"/>
                <a:cs typeface="Calibri" panose="020F0502020204030204" pitchFamily="34" charset="0"/>
              </a:rPr>
              <a:t> </a:t>
            </a:r>
          </a:p>
          <a:p>
            <a:pPr algn="just"/>
            <a:r>
              <a:rPr lang="fr-FR" dirty="0">
                <a:solidFill>
                  <a:srgbClr val="00B0F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Texte de mise en œuvre de la césure à l’UGA </a:t>
            </a:r>
            <a:endParaRPr lang="fr-FR" dirty="0">
              <a:solidFill>
                <a:srgbClr val="00B0F0"/>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320" y="3145254"/>
            <a:ext cx="4711761" cy="3577993"/>
          </a:xfrm>
          <a:prstGeom prst="rect">
            <a:avLst/>
          </a:prstGeom>
        </p:spPr>
      </p:pic>
      <p:pic>
        <p:nvPicPr>
          <p:cNvPr id="11" name="Image 1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96000" y="3689471"/>
            <a:ext cx="1402171" cy="939190"/>
          </a:xfrm>
          <a:prstGeom prst="rect">
            <a:avLst/>
          </a:prstGeom>
        </p:spPr>
      </p:pic>
      <p:sp>
        <p:nvSpPr>
          <p:cNvPr id="2" name="Titre 1">
            <a:extLst>
              <a:ext uri="{FF2B5EF4-FFF2-40B4-BE49-F238E27FC236}">
                <a16:creationId xmlns:a16="http://schemas.microsoft.com/office/drawing/2014/main" id="{0C32CFF7-B08A-4384-A6A2-F77220631E19}"/>
              </a:ext>
            </a:extLst>
          </p:cNvPr>
          <p:cNvSpPr>
            <a:spLocks noGrp="1"/>
          </p:cNvSpPr>
          <p:nvPr>
            <p:ph type="title"/>
          </p:nvPr>
        </p:nvSpPr>
        <p:spPr>
          <a:xfrm>
            <a:off x="838200" y="365125"/>
            <a:ext cx="10515600" cy="596089"/>
          </a:xfrm>
        </p:spPr>
        <p:txBody>
          <a:bodyPr/>
          <a:lstStyle/>
          <a:p>
            <a:r>
              <a:rPr lang="fr-FR" dirty="0"/>
              <a:t>La césure :</a:t>
            </a:r>
          </a:p>
        </p:txBody>
      </p:sp>
      <p:pic>
        <p:nvPicPr>
          <p:cNvPr id="7" name="Graphique 6" descr="Mille">
            <a:extLst>
              <a:ext uri="{FF2B5EF4-FFF2-40B4-BE49-F238E27FC236}">
                <a16:creationId xmlns:a16="http://schemas.microsoft.com/office/drawing/2014/main" id="{17A85672-5B61-456C-95EF-0ECAA94FCA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99939" y="733569"/>
            <a:ext cx="1357951" cy="1357951"/>
          </a:xfrm>
          <a:prstGeom prst="rect">
            <a:avLst/>
          </a:prstGeom>
        </p:spPr>
      </p:pic>
    </p:spTree>
    <p:extLst>
      <p:ext uri="{BB962C8B-B14F-4D97-AF65-F5344CB8AC3E}">
        <p14:creationId xmlns:p14="http://schemas.microsoft.com/office/powerpoint/2010/main" val="315763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hqprint">
            <a:extLst>
              <a:ext uri="{28A0092B-C50C-407E-A947-70E740481C1C}">
                <a14:useLocalDpi xmlns:a14="http://schemas.microsoft.com/office/drawing/2010/main" val="0"/>
              </a:ext>
            </a:extLst>
          </a:blip>
          <a:srcRect r="12079"/>
          <a:stretch/>
        </p:blipFill>
        <p:spPr>
          <a:xfrm>
            <a:off x="444102" y="1803807"/>
            <a:ext cx="10037465" cy="3581632"/>
          </a:xfrm>
          <a:prstGeom prst="rect">
            <a:avLst/>
          </a:prstGeom>
        </p:spPr>
      </p:pic>
      <p:sp>
        <p:nvSpPr>
          <p:cNvPr id="11" name="Titre 1">
            <a:extLst>
              <a:ext uri="{FF2B5EF4-FFF2-40B4-BE49-F238E27FC236}">
                <a16:creationId xmlns:a16="http://schemas.microsoft.com/office/drawing/2014/main" id="{B0A63F18-17A6-492D-A966-E391ADF4ECE8}"/>
              </a:ext>
            </a:extLst>
          </p:cNvPr>
          <p:cNvSpPr txBox="1">
            <a:spLocks/>
          </p:cNvSpPr>
          <p:nvPr/>
        </p:nvSpPr>
        <p:spPr>
          <a:xfrm>
            <a:off x="364474" y="354109"/>
            <a:ext cx="10535174" cy="507871"/>
          </a:xfrm>
          <a:prstGeom prst="rect">
            <a:avLst/>
          </a:prstGeom>
        </p:spPr>
        <p:txBody>
          <a:bodyPr/>
          <a:lstStyle>
            <a:lvl1pPr algn="r" defTabSz="914377" rtl="0" eaLnBrk="1" latinLnBrk="0" hangingPunct="1">
              <a:lnSpc>
                <a:spcPct val="90000"/>
              </a:lnSpc>
              <a:spcBef>
                <a:spcPct val="0"/>
              </a:spcBef>
              <a:buNone/>
              <a:defRPr sz="3500" b="1" kern="1200" baseline="0">
                <a:solidFill>
                  <a:srgbClr val="FEC70A"/>
                </a:solidFill>
                <a:latin typeface="Verdana" panose="020B0604030504040204" pitchFamily="34" charset="0"/>
                <a:ea typeface="Verdana" panose="020B0604030504040204" pitchFamily="34" charset="0"/>
                <a:cs typeface="Verdana" panose="020B0604030504040204" pitchFamily="34" charset="0"/>
              </a:defRPr>
            </a:lvl1pPr>
          </a:lstStyle>
          <a:p>
            <a:pPr algn="l"/>
            <a:r>
              <a:rPr lang="fr-FR" sz="2800" dirty="0">
                <a:solidFill>
                  <a:schemeClr val="accent1"/>
                </a:solidFill>
              </a:rPr>
              <a:t>La césure </a:t>
            </a:r>
            <a:r>
              <a:rPr lang="fr-FR" sz="2800" dirty="0">
                <a:solidFill>
                  <a:srgbClr val="FA8300"/>
                </a:solidFill>
              </a:rPr>
              <a:t>à l’UGA </a:t>
            </a:r>
            <a:r>
              <a:rPr lang="fr-FR" sz="2800" dirty="0">
                <a:solidFill>
                  <a:schemeClr val="accent1"/>
                </a:solidFill>
              </a:rPr>
              <a:t>: </a:t>
            </a:r>
            <a:r>
              <a:rPr lang="fr-FR" sz="2800" dirty="0">
                <a:solidFill>
                  <a:srgbClr val="00A75F"/>
                </a:solidFill>
              </a:rPr>
              <a:t>Les étapes indispensables </a:t>
            </a:r>
          </a:p>
        </p:txBody>
      </p:sp>
      <p:sp>
        <p:nvSpPr>
          <p:cNvPr id="2" name="Rectangle à coins arrondis 1"/>
          <p:cNvSpPr/>
          <p:nvPr/>
        </p:nvSpPr>
        <p:spPr>
          <a:xfrm>
            <a:off x="364474" y="1175778"/>
            <a:ext cx="3918768" cy="2104561"/>
          </a:xfrm>
          <a:prstGeom prst="roundRect">
            <a:avLst/>
          </a:prstGeom>
          <a:solidFill>
            <a:schemeClr val="accent1">
              <a:lumMod val="20000"/>
              <a:lumOff val="80000"/>
            </a:schemeClr>
          </a:solidFill>
          <a:ln w="28575">
            <a:solidFill>
              <a:srgbClr val="91C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b="1" dirty="0">
                <a:solidFill>
                  <a:srgbClr val="00A75F"/>
                </a:solidFill>
                <a:latin typeface="Calibri" panose="020F0502020204030204" pitchFamily="34" charset="0"/>
                <a:cs typeface="Calibri" panose="020F0502020204030204" pitchFamily="34" charset="0"/>
              </a:rPr>
              <a:t>&gt; LIRE</a:t>
            </a:r>
            <a:r>
              <a:rPr lang="fr-FR" dirty="0">
                <a:solidFill>
                  <a:srgbClr val="002060"/>
                </a:solidFill>
                <a:latin typeface="Calibri" panose="020F0502020204030204" pitchFamily="34" charset="0"/>
                <a:cs typeface="Calibri" panose="020F0502020204030204" pitchFamily="34" charset="0"/>
              </a:rPr>
              <a:t> : </a:t>
            </a:r>
            <a:r>
              <a:rPr lang="fr-FR" dirty="0">
                <a:solidFill>
                  <a:srgbClr val="002060"/>
                </a:solidFill>
                <a:latin typeface="Calibri" panose="020F0502020204030204" pitchFamily="34" charset="0"/>
                <a:cs typeface="Calibri" panose="020F0502020204030204" pitchFamily="34" charset="0"/>
                <a:hlinkClick r:id="rId4"/>
              </a:rPr>
              <a:t>texte de mise en œuvre de la césure à l’UGA</a:t>
            </a:r>
            <a:r>
              <a:rPr lang="fr-FR" dirty="0">
                <a:solidFill>
                  <a:srgbClr val="002060"/>
                </a:solidFill>
                <a:latin typeface="Calibri" panose="020F0502020204030204" pitchFamily="34" charset="0"/>
                <a:cs typeface="Calibri" panose="020F0502020204030204" pitchFamily="34" charset="0"/>
              </a:rPr>
              <a:t> </a:t>
            </a:r>
            <a:r>
              <a:rPr lang="fr-FR" b="1" dirty="0">
                <a:solidFill>
                  <a:srgbClr val="002060"/>
                </a:solidFill>
                <a:latin typeface="Calibri" panose="020F0502020204030204" pitchFamily="34" charset="0"/>
                <a:cs typeface="Calibri" panose="020F0502020204030204" pitchFamily="34" charset="0"/>
              </a:rPr>
              <a:t>OU</a:t>
            </a:r>
            <a:r>
              <a:rPr lang="fr-FR" dirty="0">
                <a:solidFill>
                  <a:srgbClr val="002060"/>
                </a:solidFill>
                <a:latin typeface="Calibri" panose="020F0502020204030204" pitchFamily="34" charset="0"/>
                <a:cs typeface="Calibri" panose="020F0502020204030204" pitchFamily="34" charset="0"/>
              </a:rPr>
              <a:t> </a:t>
            </a:r>
            <a:r>
              <a:rPr lang="fr-FR" dirty="0">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lien Animafac </a:t>
            </a:r>
            <a:r>
              <a:rPr lang="fr-FR" dirty="0">
                <a:solidFill>
                  <a:srgbClr val="002060"/>
                </a:solidFill>
                <a:latin typeface="Calibri" panose="020F0502020204030204" pitchFamily="34" charset="0"/>
                <a:cs typeface="Calibri" panose="020F0502020204030204" pitchFamily="34" charset="0"/>
              </a:rPr>
              <a:t>pour les autres établissements (voir MAJ)</a:t>
            </a:r>
          </a:p>
          <a:p>
            <a:pPr lvl="0" algn="just">
              <a:defRPr/>
            </a:pPr>
            <a:r>
              <a:rPr lang="fr-FR" b="1" dirty="0">
                <a:solidFill>
                  <a:srgbClr val="00A75F"/>
                </a:solidFill>
                <a:latin typeface="Calibri" panose="020F0502020204030204" pitchFamily="34" charset="0"/>
                <a:cs typeface="Calibri" panose="020F0502020204030204" pitchFamily="34" charset="0"/>
              </a:rPr>
              <a:t>&gt; CONSULTER</a:t>
            </a:r>
            <a:r>
              <a:rPr lang="fr-FR" dirty="0">
                <a:solidFill>
                  <a:srgbClr val="002060"/>
                </a:solidFill>
                <a:latin typeface="Calibri" panose="020F0502020204030204" pitchFamily="34" charset="0"/>
                <a:cs typeface="Calibri" panose="020F0502020204030204" pitchFamily="34" charset="0"/>
              </a:rPr>
              <a:t> :</a:t>
            </a:r>
          </a:p>
          <a:p>
            <a:pPr algn="just"/>
            <a:r>
              <a:rPr lang="fr-FR" dirty="0">
                <a:solidFill>
                  <a:srgbClr val="002060"/>
                </a:solidFill>
                <a:latin typeface="Calibri" panose="020F0502020204030204" pitchFamily="34" charset="0"/>
                <a:cs typeface="Calibri" panose="020F0502020204030204" pitchFamily="34" charset="0"/>
                <a:hlinkClick r:id="rId6" tooltip="Consulter la liste des référents et le calendrier césure"/>
              </a:rPr>
              <a:t>la liste des référents et le calendrier césure</a:t>
            </a:r>
            <a:endParaRPr lang="fr-FR" dirty="0">
              <a:solidFill>
                <a:srgbClr val="002060"/>
              </a:solidFill>
              <a:latin typeface="Calibri" panose="020F0502020204030204" pitchFamily="34" charset="0"/>
              <a:cs typeface="Calibri" panose="020F0502020204030204" pitchFamily="34" charset="0"/>
            </a:endParaRPr>
          </a:p>
        </p:txBody>
      </p:sp>
      <p:sp>
        <p:nvSpPr>
          <p:cNvPr id="12" name="Rectangle à coins arrondis 11"/>
          <p:cNvSpPr/>
          <p:nvPr/>
        </p:nvSpPr>
        <p:spPr>
          <a:xfrm>
            <a:off x="4918841" y="1218074"/>
            <a:ext cx="3237242" cy="1675816"/>
          </a:xfrm>
          <a:prstGeom prst="roundRect">
            <a:avLst/>
          </a:prstGeom>
          <a:solidFill>
            <a:srgbClr val="FFF1BD"/>
          </a:solidFill>
          <a:ln w="28575">
            <a:solidFill>
              <a:srgbClr val="FEC7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002060"/>
                </a:solidFill>
                <a:latin typeface="Calibri" panose="020F0502020204030204" pitchFamily="34" charset="0"/>
                <a:cs typeface="Calibri" panose="020F0502020204030204" pitchFamily="34" charset="0"/>
              </a:rPr>
              <a:t>SI réponse positive :</a:t>
            </a:r>
          </a:p>
          <a:p>
            <a:pPr marL="285750" indent="-285750" algn="just">
              <a:buClr>
                <a:srgbClr val="FA8300"/>
              </a:buClr>
              <a:buSzPct val="130000"/>
              <a:buFont typeface="Calibri" panose="020F0502020204030204" pitchFamily="34" charset="0"/>
              <a:buChar char="›"/>
            </a:pPr>
            <a:r>
              <a:rPr lang="fr-FR" b="1" dirty="0">
                <a:solidFill>
                  <a:srgbClr val="FA8300"/>
                </a:solidFill>
                <a:latin typeface="Calibri" panose="020F0502020204030204" pitchFamily="34" charset="0"/>
                <a:cs typeface="Calibri" panose="020F0502020204030204" pitchFamily="34" charset="0"/>
              </a:rPr>
              <a:t>SIGNER</a:t>
            </a:r>
            <a:r>
              <a:rPr lang="fr-FR" dirty="0">
                <a:solidFill>
                  <a:srgbClr val="002060"/>
                </a:solidFill>
                <a:latin typeface="Calibri" panose="020F0502020204030204" pitchFamily="34" charset="0"/>
                <a:cs typeface="Calibri" panose="020F0502020204030204" pitchFamily="34" charset="0"/>
              </a:rPr>
              <a:t> : </a:t>
            </a:r>
            <a:r>
              <a:rPr lang="fr-FR" dirty="0">
                <a:solidFill>
                  <a:srgbClr val="002060"/>
                </a:solidFill>
                <a:latin typeface="Calibri" panose="020F0502020204030204" pitchFamily="34" charset="0"/>
                <a:cs typeface="Calibri" panose="020F0502020204030204" pitchFamily="34" charset="0"/>
                <a:hlinkClick r:id="rId7" tooltip="Convention de césure"/>
              </a:rPr>
              <a:t>Convention de césure</a:t>
            </a:r>
            <a:endParaRPr lang="fr-FR" dirty="0">
              <a:solidFill>
                <a:srgbClr val="002060"/>
              </a:solidFill>
              <a:latin typeface="Calibri" panose="020F0502020204030204" pitchFamily="34" charset="0"/>
              <a:cs typeface="Calibri" panose="020F0502020204030204" pitchFamily="34" charset="0"/>
            </a:endParaRPr>
          </a:p>
          <a:p>
            <a:pPr marL="285750" indent="-285750" algn="just">
              <a:buClr>
                <a:srgbClr val="FA8300"/>
              </a:buClr>
              <a:buSzPct val="130000"/>
              <a:buFont typeface="Calibri" panose="020F0502020204030204" pitchFamily="34" charset="0"/>
              <a:buChar char="›"/>
            </a:pPr>
            <a:r>
              <a:rPr lang="fr-FR" b="1" dirty="0">
                <a:solidFill>
                  <a:srgbClr val="FA8300"/>
                </a:solidFill>
                <a:latin typeface="Calibri" panose="020F0502020204030204" pitchFamily="34" charset="0"/>
                <a:cs typeface="Calibri" panose="020F0502020204030204" pitchFamily="34" charset="0"/>
              </a:rPr>
              <a:t>S’INSCRIRE</a:t>
            </a:r>
            <a:r>
              <a:rPr lang="fr-FR" dirty="0">
                <a:solidFill>
                  <a:srgbClr val="002060"/>
                </a:solidFill>
                <a:latin typeface="Calibri" panose="020F0502020204030204" pitchFamily="34" charset="0"/>
                <a:cs typeface="Calibri" panose="020F0502020204030204" pitchFamily="34" charset="0"/>
              </a:rPr>
              <a:t> (à taux réduit) administrativement à l’UGA</a:t>
            </a:r>
          </a:p>
        </p:txBody>
      </p:sp>
      <p:sp>
        <p:nvSpPr>
          <p:cNvPr id="13" name="Rectangle à coins arrondis 12"/>
          <p:cNvSpPr/>
          <p:nvPr/>
        </p:nvSpPr>
        <p:spPr>
          <a:xfrm>
            <a:off x="444102" y="4844314"/>
            <a:ext cx="4776875" cy="1675816"/>
          </a:xfrm>
          <a:prstGeom prst="roundRect">
            <a:avLst/>
          </a:prstGeom>
          <a:solidFill>
            <a:srgbClr val="FEDEEA"/>
          </a:solidFill>
          <a:ln w="28575">
            <a:solidFill>
              <a:srgbClr val="FD3D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rgbClr val="FD3D86"/>
                </a:solidFill>
                <a:latin typeface="Calibri" panose="020F0502020204030204" pitchFamily="34" charset="0"/>
                <a:cs typeface="Calibri" panose="020F0502020204030204" pitchFamily="34" charset="0"/>
              </a:rPr>
              <a:t>DEPOSER</a:t>
            </a:r>
            <a:r>
              <a:rPr lang="fr-FR" dirty="0">
                <a:solidFill>
                  <a:srgbClr val="002060"/>
                </a:solidFill>
                <a:latin typeface="Calibri" panose="020F0502020204030204" pitchFamily="34" charset="0"/>
                <a:cs typeface="Calibri" panose="020F0502020204030204" pitchFamily="34" charset="0"/>
              </a:rPr>
              <a:t> à la scolarité de la formation N+1 :</a:t>
            </a:r>
          </a:p>
          <a:p>
            <a:pPr marL="285750" indent="-285750" algn="just">
              <a:buClr>
                <a:srgbClr val="FD3D86"/>
              </a:buClr>
              <a:buSzPct val="130000"/>
              <a:buFont typeface="Calibri" panose="020F0502020204030204" pitchFamily="34" charset="0"/>
              <a:buChar char="›"/>
            </a:pPr>
            <a:r>
              <a:rPr lang="fr-FR" dirty="0">
                <a:solidFill>
                  <a:srgbClr val="002060"/>
                </a:solidFill>
                <a:latin typeface="Calibri" panose="020F0502020204030204" pitchFamily="34" charset="0"/>
                <a:cs typeface="Calibri" panose="020F0502020204030204" pitchFamily="34" charset="0"/>
              </a:rPr>
              <a:t>le </a:t>
            </a:r>
            <a:r>
              <a:rPr lang="fr-FR" dirty="0">
                <a:solidFill>
                  <a:srgbClr val="002060"/>
                </a:solidFill>
                <a:latin typeface="Calibri" panose="020F0502020204030204" pitchFamily="34" charset="0"/>
                <a:cs typeface="Calibri" panose="020F0502020204030204" pitchFamily="34" charset="0"/>
                <a:hlinkClick r:id="rId8" tooltip="formulaire de demande de césure">
                  <a:extLst>
                    <a:ext uri="{A12FA001-AC4F-418D-AE19-62706E023703}">
                      <ahyp:hlinkClr xmlns:ahyp="http://schemas.microsoft.com/office/drawing/2018/hyperlinkcolor" val="tx"/>
                    </a:ext>
                  </a:extLst>
                </a:hlinkClick>
              </a:rPr>
              <a:t>formulaire de demande de césure</a:t>
            </a:r>
            <a:r>
              <a:rPr lang="fr-FR" dirty="0">
                <a:solidFill>
                  <a:srgbClr val="002060"/>
                </a:solidFill>
                <a:latin typeface="Calibri" panose="020F0502020204030204" pitchFamily="34" charset="0"/>
                <a:cs typeface="Calibri" panose="020F0502020204030204" pitchFamily="34" charset="0"/>
              </a:rPr>
              <a:t> </a:t>
            </a:r>
          </a:p>
          <a:p>
            <a:pPr marL="285750" indent="-285750" algn="just">
              <a:buClr>
                <a:srgbClr val="FD3D86"/>
              </a:buClr>
              <a:buSzPct val="130000"/>
              <a:buFont typeface="Calibri" panose="020F0502020204030204" pitchFamily="34" charset="0"/>
              <a:buChar char="›"/>
            </a:pPr>
            <a:r>
              <a:rPr lang="fr-FR" dirty="0">
                <a:solidFill>
                  <a:srgbClr val="002060"/>
                </a:solidFill>
                <a:latin typeface="Calibri" panose="020F0502020204030204" pitchFamily="34" charset="0"/>
                <a:cs typeface="Calibri" panose="020F0502020204030204" pitchFamily="34" charset="0"/>
              </a:rPr>
              <a:t>votre lettre de motivation</a:t>
            </a:r>
          </a:p>
          <a:p>
            <a:pPr marL="285750" indent="-285750" algn="just">
              <a:buClr>
                <a:srgbClr val="FD3D86"/>
              </a:buClr>
              <a:buSzPct val="130000"/>
              <a:buFont typeface="Calibri" panose="020F0502020204030204" pitchFamily="34" charset="0"/>
              <a:buChar char="›"/>
            </a:pPr>
            <a:r>
              <a:rPr lang="fr-FR" dirty="0">
                <a:solidFill>
                  <a:srgbClr val="002060"/>
                </a:solidFill>
                <a:latin typeface="Calibri" panose="020F0502020204030204" pitchFamily="34" charset="0"/>
                <a:cs typeface="Calibri" panose="020F0502020204030204" pitchFamily="34" charset="0"/>
              </a:rPr>
              <a:t>document précisant le projet, le cas échéant</a:t>
            </a:r>
          </a:p>
          <a:p>
            <a:pPr algn="just">
              <a:buClr>
                <a:srgbClr val="FD3D86"/>
              </a:buClr>
              <a:buSzPct val="130000"/>
            </a:pPr>
            <a:r>
              <a:rPr lang="fr-FR" b="1" dirty="0">
                <a:solidFill>
                  <a:srgbClr val="FD3D86"/>
                </a:solidFill>
                <a:latin typeface="Calibri" panose="020F0502020204030204" pitchFamily="34" charset="0"/>
                <a:cs typeface="Calibri" panose="020F0502020204030204" pitchFamily="34" charset="0"/>
              </a:rPr>
              <a:t>RECCUPERER</a:t>
            </a:r>
            <a:r>
              <a:rPr lang="fr-FR" dirty="0">
                <a:solidFill>
                  <a:srgbClr val="002060"/>
                </a:solidFill>
                <a:latin typeface="Calibri" panose="020F0502020204030204" pitchFamily="34" charset="0"/>
                <a:cs typeface="Calibri" panose="020F0502020204030204" pitchFamily="34" charset="0"/>
              </a:rPr>
              <a:t> un </a:t>
            </a:r>
            <a:r>
              <a:rPr lang="fr-FR" dirty="0">
                <a:solidFill>
                  <a:srgbClr val="002060"/>
                </a:solidFill>
                <a:latin typeface="Calibri" panose="020F0502020204030204" pitchFamily="34" charset="0"/>
                <a:cs typeface="Calibri" panose="020F0502020204030204" pitchFamily="34" charset="0"/>
                <a:hlinkClick r:id="rId9"/>
              </a:rPr>
              <a:t>accusé de réception </a:t>
            </a:r>
            <a:r>
              <a:rPr lang="fr-FR" dirty="0">
                <a:solidFill>
                  <a:srgbClr val="002060"/>
                </a:solidFill>
                <a:latin typeface="Calibri" panose="020F0502020204030204" pitchFamily="34" charset="0"/>
                <a:cs typeface="Calibri" panose="020F0502020204030204" pitchFamily="34" charset="0"/>
              </a:rPr>
              <a:t>daté du jour de dépôt</a:t>
            </a:r>
          </a:p>
        </p:txBody>
      </p:sp>
      <p:sp>
        <p:nvSpPr>
          <p:cNvPr id="14" name="Rectangle à coins arrondis 13"/>
          <p:cNvSpPr/>
          <p:nvPr/>
        </p:nvSpPr>
        <p:spPr>
          <a:xfrm>
            <a:off x="8793361" y="1740580"/>
            <a:ext cx="2755171" cy="1793769"/>
          </a:xfrm>
          <a:prstGeom prst="roundRect">
            <a:avLst/>
          </a:prstGeom>
          <a:solidFill>
            <a:srgbClr val="CBECFD"/>
          </a:solidFill>
          <a:ln w="28575">
            <a:solidFill>
              <a:srgbClr val="51C3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accent6">
                    <a:lumMod val="75000"/>
                  </a:schemeClr>
                </a:solidFill>
                <a:latin typeface="Calibri" panose="020F0502020204030204" pitchFamily="34" charset="0"/>
                <a:cs typeface="Calibri" panose="020F0502020204030204" pitchFamily="34" charset="0"/>
              </a:rPr>
              <a:t>&gt; REALISER</a:t>
            </a:r>
            <a:r>
              <a:rPr lang="fr-FR" dirty="0">
                <a:solidFill>
                  <a:srgbClr val="002060"/>
                </a:solidFill>
                <a:latin typeface="Calibri" panose="020F0502020204030204" pitchFamily="34" charset="0"/>
                <a:cs typeface="Calibri" panose="020F0502020204030204" pitchFamily="34" charset="0"/>
              </a:rPr>
              <a:t> sa césure </a:t>
            </a:r>
            <a:r>
              <a:rPr lang="fr-FR" dirty="0">
                <a:solidFill>
                  <a:srgbClr val="002060"/>
                </a:solidFill>
                <a:latin typeface="Calibri" panose="020F0502020204030204" pitchFamily="34" charset="0"/>
                <a:cs typeface="Calibri" panose="020F0502020204030204" pitchFamily="34" charset="0"/>
                <a:sym typeface="Wingdings" panose="05000000000000000000" pitchFamily="2" charset="2"/>
              </a:rPr>
              <a:t></a:t>
            </a:r>
            <a:endParaRPr lang="fr-FR" dirty="0">
              <a:solidFill>
                <a:srgbClr val="002060"/>
              </a:solidFill>
              <a:latin typeface="Calibri" panose="020F0502020204030204" pitchFamily="34" charset="0"/>
              <a:cs typeface="Calibri" panose="020F0502020204030204" pitchFamily="34" charset="0"/>
            </a:endParaRPr>
          </a:p>
          <a:p>
            <a:pPr algn="just"/>
            <a:r>
              <a:rPr lang="fr-FR" dirty="0">
                <a:solidFill>
                  <a:srgbClr val="002060"/>
                </a:solidFill>
                <a:latin typeface="Calibri" panose="020F0502020204030204" pitchFamily="34" charset="0"/>
                <a:cs typeface="Calibri" panose="020F0502020204030204" pitchFamily="34" charset="0"/>
              </a:rPr>
              <a:t>Tenir informé la scolarité</a:t>
            </a:r>
            <a:endParaRPr lang="fr-FR" sz="500" dirty="0">
              <a:solidFill>
                <a:srgbClr val="002060"/>
              </a:solidFill>
              <a:latin typeface="Calibri" panose="020F0502020204030204" pitchFamily="34" charset="0"/>
              <a:cs typeface="Calibri" panose="020F0502020204030204" pitchFamily="34" charset="0"/>
            </a:endParaRPr>
          </a:p>
          <a:p>
            <a:r>
              <a:rPr lang="fr-FR" b="1" dirty="0">
                <a:solidFill>
                  <a:schemeClr val="accent6">
                    <a:lumMod val="75000"/>
                  </a:schemeClr>
                </a:solidFill>
                <a:latin typeface="Calibri" panose="020F0502020204030204" pitchFamily="34" charset="0"/>
                <a:cs typeface="Calibri" panose="020F0502020204030204" pitchFamily="34" charset="0"/>
              </a:rPr>
              <a:t>&gt; INTEGRER</a:t>
            </a:r>
            <a:r>
              <a:rPr lang="fr-FR" dirty="0">
                <a:solidFill>
                  <a:srgbClr val="002060"/>
                </a:solidFill>
                <a:latin typeface="Calibri" panose="020F0502020204030204" pitchFamily="34" charset="0"/>
                <a:cs typeface="Calibri" panose="020F0502020204030204" pitchFamily="34" charset="0"/>
              </a:rPr>
              <a:t> sa formation à l'issue de la période de césure.</a:t>
            </a:r>
          </a:p>
        </p:txBody>
      </p:sp>
      <p:sp>
        <p:nvSpPr>
          <p:cNvPr id="15" name="Rectangle à coins arrondis 12">
            <a:extLst>
              <a:ext uri="{FF2B5EF4-FFF2-40B4-BE49-F238E27FC236}">
                <a16:creationId xmlns:a16="http://schemas.microsoft.com/office/drawing/2014/main" id="{4234B54C-7501-431B-9725-7F52D9C21CB9}"/>
              </a:ext>
            </a:extLst>
          </p:cNvPr>
          <p:cNvSpPr/>
          <p:nvPr/>
        </p:nvSpPr>
        <p:spPr>
          <a:xfrm>
            <a:off x="6971025" y="4067777"/>
            <a:ext cx="3162214" cy="1082314"/>
          </a:xfrm>
          <a:prstGeom prst="roundRect">
            <a:avLst/>
          </a:prstGeom>
          <a:solidFill>
            <a:srgbClr val="E4D2F2"/>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002060"/>
                </a:solidFill>
                <a:latin typeface="Calibri" panose="020F0502020204030204" pitchFamily="34" charset="0"/>
                <a:cs typeface="Calibri" panose="020F0502020204030204" pitchFamily="34" charset="0"/>
              </a:rPr>
              <a:t>SI réponse négative justifiée au regard des objectifs du projet de césure &gt; </a:t>
            </a:r>
            <a:r>
              <a:rPr lang="fr-FR" b="1" dirty="0">
                <a:solidFill>
                  <a:srgbClr val="7030A0"/>
                </a:solidFill>
                <a:latin typeface="Calibri" panose="020F0502020204030204" pitchFamily="34" charset="0"/>
                <a:cs typeface="Calibri" panose="020F0502020204030204" pitchFamily="34" charset="0"/>
              </a:rPr>
              <a:t>FAIRE</a:t>
            </a:r>
            <a:r>
              <a:rPr lang="fr-FR" dirty="0">
                <a:solidFill>
                  <a:srgbClr val="002060"/>
                </a:solidFill>
                <a:latin typeface="Calibri" panose="020F0502020204030204" pitchFamily="34" charset="0"/>
                <a:cs typeface="Calibri" panose="020F0502020204030204" pitchFamily="34" charset="0"/>
              </a:rPr>
              <a:t> appel</a:t>
            </a:r>
          </a:p>
        </p:txBody>
      </p:sp>
      <p:sp>
        <p:nvSpPr>
          <p:cNvPr id="9" name="ZoneTexte 8">
            <a:extLst>
              <a:ext uri="{FF2B5EF4-FFF2-40B4-BE49-F238E27FC236}">
                <a16:creationId xmlns:a16="http://schemas.microsoft.com/office/drawing/2014/main" id="{A81EEEB8-1D1B-437D-9BAC-602002DB3473}"/>
              </a:ext>
            </a:extLst>
          </p:cNvPr>
          <p:cNvSpPr txBox="1"/>
          <p:nvPr/>
        </p:nvSpPr>
        <p:spPr>
          <a:xfrm>
            <a:off x="364474" y="754947"/>
            <a:ext cx="9949878" cy="369332"/>
          </a:xfrm>
          <a:prstGeom prst="rect">
            <a:avLst/>
          </a:prstGeom>
          <a:noFill/>
        </p:spPr>
        <p:txBody>
          <a:bodyPr wrap="square" rtlCol="0">
            <a:spAutoFit/>
          </a:bodyPr>
          <a:lstStyle/>
          <a:p>
            <a:r>
              <a:rPr lang="fr-FR" b="1" dirty="0">
                <a:solidFill>
                  <a:srgbClr val="00A75F"/>
                </a:solidFill>
                <a:latin typeface="Calibri" panose="020F0502020204030204" pitchFamily="34" charset="0"/>
                <a:cs typeface="Calibri" panose="020F0502020204030204" pitchFamily="34" charset="0"/>
              </a:rPr>
              <a:t>Afin d’obtenir le statut étudiant plusieurs démarches administratives doivent être réalisées</a:t>
            </a:r>
          </a:p>
        </p:txBody>
      </p:sp>
      <p:pic>
        <p:nvPicPr>
          <p:cNvPr id="5" name="Imag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463652">
            <a:off x="10702995" y="3590893"/>
            <a:ext cx="393306" cy="953768"/>
          </a:xfrm>
          <a:prstGeom prst="rect">
            <a:avLst/>
          </a:prstGeom>
        </p:spPr>
      </p:pic>
      <p:sp>
        <p:nvSpPr>
          <p:cNvPr id="3" name="ZoneTexte 2">
            <a:extLst>
              <a:ext uri="{FF2B5EF4-FFF2-40B4-BE49-F238E27FC236}">
                <a16:creationId xmlns:a16="http://schemas.microsoft.com/office/drawing/2014/main" id="{0F4F61E9-6CC2-414F-8470-0AA7EC11F548}"/>
              </a:ext>
            </a:extLst>
          </p:cNvPr>
          <p:cNvSpPr txBox="1"/>
          <p:nvPr/>
        </p:nvSpPr>
        <p:spPr>
          <a:xfrm>
            <a:off x="6299200" y="5949893"/>
            <a:ext cx="5621865" cy="553998"/>
          </a:xfrm>
          <a:prstGeom prst="rect">
            <a:avLst/>
          </a:prstGeom>
          <a:noFill/>
        </p:spPr>
        <p:txBody>
          <a:bodyPr wrap="square" rtlCol="0">
            <a:spAutoFit/>
          </a:bodyPr>
          <a:lstStyle/>
          <a:p>
            <a:r>
              <a:rPr lang="fr-FR" sz="1500" dirty="0"/>
              <a:t>Séjour à l’étranger, avant le départ</a:t>
            </a:r>
          </a:p>
          <a:p>
            <a:r>
              <a:rPr lang="fr-FR" sz="1500" dirty="0"/>
              <a:t>&gt; REMPLIR obligatoirement le </a:t>
            </a:r>
            <a:r>
              <a:rPr lang="fr-FR" sz="1500" dirty="0">
                <a:hlinkClick r:id="rId11" tooltip="formulaire en ligne sécurité UGA"/>
              </a:rPr>
              <a:t>formulaire en ligne sécurité UGA </a:t>
            </a:r>
            <a:endParaRPr lang="fr-FR" sz="1500" dirty="0"/>
          </a:p>
        </p:txBody>
      </p:sp>
      <p:pic>
        <p:nvPicPr>
          <p:cNvPr id="16" name="Image 15">
            <a:extLst>
              <a:ext uri="{FF2B5EF4-FFF2-40B4-BE49-F238E27FC236}">
                <a16:creationId xmlns:a16="http://schemas.microsoft.com/office/drawing/2014/main" id="{C296DE69-A0FE-4FEC-9A70-71A55C55369D}"/>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626546" y="5172887"/>
            <a:ext cx="777006" cy="777006"/>
          </a:xfrm>
          <a:prstGeom prst="rect">
            <a:avLst/>
          </a:prstGeom>
        </p:spPr>
      </p:pic>
    </p:spTree>
    <p:extLst>
      <p:ext uri="{BB962C8B-B14F-4D97-AF65-F5344CB8AC3E}">
        <p14:creationId xmlns:p14="http://schemas.microsoft.com/office/powerpoint/2010/main" val="3889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9" grpId="0"/>
      <p:bldP spid="3" grpId="0"/>
    </p:bldLst>
  </p:timing>
</p:sld>
</file>

<file path=ppt/theme/theme1.xml><?xml version="1.0" encoding="utf-8"?>
<a:theme xmlns:a="http://schemas.openxmlformats.org/drawingml/2006/main" name="3_Office Theme">
  <a:themeElements>
    <a:clrScheme name="Personnalisé 10">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0099FF"/>
      </a:hlink>
      <a:folHlink>
        <a:srgbClr val="94A1A6"/>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12789</TotalTime>
  <Words>1690</Words>
  <Application>Microsoft Office PowerPoint</Application>
  <PresentationFormat>Grand écran</PresentationFormat>
  <Paragraphs>191</Paragraphs>
  <Slides>13</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Calibri</vt:lpstr>
      <vt:lpstr>Lato</vt:lpstr>
      <vt:lpstr>Montserrat</vt:lpstr>
      <vt:lpstr>Verdana</vt:lpstr>
      <vt:lpstr>Wingdings</vt:lpstr>
      <vt:lpstr>3_Office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césure :</vt:lpstr>
      <vt:lpstr>Présentation PowerPoint</vt:lpstr>
      <vt:lpstr>Présentation PowerPoint</vt:lpstr>
      <vt:lpstr>Présentation PowerPoint</vt:lpstr>
      <vt:lpstr> Les ressources UGA</vt:lpstr>
      <vt:lpstr>Les ressources UGA sur la césure Où les trouver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Pangara</dc:creator>
  <cp:lastModifiedBy>MURIELLE FRANVILLE</cp:lastModifiedBy>
  <cp:revision>1785</cp:revision>
  <cp:lastPrinted>2022-03-08T09:57:48Z</cp:lastPrinted>
  <dcterms:created xsi:type="dcterms:W3CDTF">2017-02-21T04:29:22Z</dcterms:created>
  <dcterms:modified xsi:type="dcterms:W3CDTF">2024-03-19T14:36:01Z</dcterms:modified>
</cp:coreProperties>
</file>